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351" r:id="rId3"/>
    <p:sldId id="291" r:id="rId4"/>
    <p:sldId id="258" r:id="rId5"/>
    <p:sldId id="259" r:id="rId7"/>
    <p:sldId id="264" r:id="rId8"/>
    <p:sldId id="266" r:id="rId9"/>
    <p:sldId id="267" r:id="rId10"/>
    <p:sldId id="289" r:id="rId11"/>
    <p:sldId id="268" r:id="rId12"/>
    <p:sldId id="269" r:id="rId13"/>
    <p:sldId id="272" r:id="rId14"/>
    <p:sldId id="288" r:id="rId15"/>
    <p:sldId id="274" r:id="rId16"/>
    <p:sldId id="332" r:id="rId17"/>
    <p:sldId id="331" r:id="rId18"/>
    <p:sldId id="333" r:id="rId19"/>
    <p:sldId id="342" r:id="rId20"/>
    <p:sldId id="344" r:id="rId21"/>
    <p:sldId id="287" r:id="rId22"/>
    <p:sldId id="278" r:id="rId23"/>
    <p:sldId id="352" r:id="rId24"/>
    <p:sldId id="353" r:id="rId25"/>
    <p:sldId id="290" r:id="rId26"/>
  </p:sldIdLst>
  <p:sldSz cx="9144000" cy="5143500" type="screen16x9"/>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91" autoAdjust="0"/>
    <p:restoredTop sz="94523" autoAdjust="0"/>
  </p:normalViewPr>
  <p:slideViewPr>
    <p:cSldViewPr>
      <p:cViewPr varScale="1">
        <p:scale>
          <a:sx n="108" d="100"/>
          <a:sy n="108" d="100"/>
        </p:scale>
        <p:origin x="566" y="72"/>
      </p:cViewPr>
      <p:guideLst>
        <p:guide orient="horz" pos="1621"/>
        <p:guide pos="2908"/>
      </p:guideLst>
    </p:cSldViewPr>
  </p:slideViewPr>
  <p:notesTextViewPr>
    <p:cViewPr>
      <p:scale>
        <a:sx n="100" d="100"/>
        <a:sy n="10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wdp>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64EB83-FDBB-4625-B2B9-A0F6A2EBDFD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BA8D8E6-C8C7-4110-94EE-507477E36C0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A8D8E6-C8C7-4110-94EE-507477E36C0B}"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B7A79A7-0B32-45E3-86F1-7D22613EC84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advClick="0" advTm="9000">
        <p14:flash/>
      </p:transition>
    </mc:Choice>
    <mc:Fallback>
      <p:transition spd="slow" advClick="0" advTm="9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37D9A3FB-949F-4B3A-BDC9-400100DD86E9}" type="datetimeFigureOut">
              <a:rPr lang="zh-CN" altLang="en-US" smtClean="0"/>
            </a:fld>
            <a:endParaRPr lang="zh-CN" alt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25035824-65D5-478C-9E42-BB7BDE2C2B4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Click="0" advTm="9000">
        <p14:flash/>
      </p:transition>
    </mc:Choice>
    <mc:Fallback>
      <p:transition spd="slow" advClick="0" advTm="9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6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5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a:prstGeom prst="rect">
            <a:avLst/>
          </a:prstGeom>
        </p:spPr>
        <p:txBody>
          <a:bodyPr anchor="b"/>
          <a:lstStyle>
            <a:lvl1pPr algn="ctr">
              <a:defRPr sz="45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168C9B5F-0733-4C9B-8374-EB843D00271F}" type="datetimeFigureOut">
              <a:rPr lang="zh-CN" altLang="en-US" smtClean="0"/>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09C36D61-2369-4773-9ED5-A3E7E47888C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Click="0" advTm="9000">
        <p14:flash/>
      </p:transition>
    </mc:Choice>
    <mc:Fallback>
      <p:transition spd="slow" advClick="0" advTm="9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advClick="0" advTm="9000">
        <p14:flash/>
      </p:transition>
    </mc:Choice>
    <mc:Fallback>
      <p:transition spd="slow" advClick="0" advTm="9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4.xml"/><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20.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microsoft.com/office/2007/relationships/hdphoto" Target="../media/image4.wdp"/><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erangel"/>
          <p:cNvPicPr>
            <a:picLocks noChangeAspect="1"/>
          </p:cNvPicPr>
          <p:nvPr/>
        </p:nvPicPr>
        <p:blipFill>
          <a:blip r:embed="rId1">
            <a:lum bright="36000" contrast="-66000"/>
          </a:blip>
          <a:srcRect t="13261" r="-5740" b="20395"/>
          <a:stretch>
            <a:fillRect/>
          </a:stretch>
        </p:blipFill>
        <p:spPr>
          <a:xfrm>
            <a:off x="0" y="-164465"/>
            <a:ext cx="9662160" cy="5545455"/>
          </a:xfrm>
          <a:prstGeom prst="rect">
            <a:avLst/>
          </a:prstGeom>
          <a:effectLst>
            <a:innerShdw blurRad="63500" dist="50800" dir="5400000">
              <a:prstClr val="black">
                <a:alpha val="50000"/>
              </a:prstClr>
            </a:innerShdw>
          </a:effectLst>
        </p:spPr>
      </p:pic>
      <p:sp>
        <p:nvSpPr>
          <p:cNvPr id="2" name="标题 1"/>
          <p:cNvSpPr>
            <a:spLocks noGrp="1"/>
          </p:cNvSpPr>
          <p:nvPr>
            <p:ph type="ctrTitle"/>
          </p:nvPr>
        </p:nvSpPr>
        <p:spPr/>
        <p:txBody>
          <a:bodyPr/>
          <a:p>
            <a:r>
              <a:rPr lang="en-US" altLang="zh-CN"/>
              <a:t>python</a:t>
            </a:r>
            <a:r>
              <a:rPr lang="zh-CN" altLang="en-US"/>
              <a:t>课程设计答辩</a:t>
            </a:r>
            <a:endParaRPr lang="zh-CN" altLang="en-US"/>
          </a:p>
        </p:txBody>
      </p:sp>
      <p:sp>
        <p:nvSpPr>
          <p:cNvPr id="3" name="副标题 2"/>
          <p:cNvSpPr>
            <a:spLocks noGrp="1"/>
          </p:cNvSpPr>
          <p:nvPr>
            <p:ph type="subTitle" idx="1"/>
          </p:nvPr>
        </p:nvSpPr>
        <p:spPr/>
        <p:txBody>
          <a:bodyPr/>
          <a:p>
            <a:r>
              <a:rPr lang="zh-CN" altLang="en-US"/>
              <a:t>著名网游《绝地求生》的数据分析</a:t>
            </a:r>
            <a:endParaRPr lang="zh-CN" altLang="en-US"/>
          </a:p>
        </p:txBody>
      </p:sp>
      <p:sp>
        <p:nvSpPr>
          <p:cNvPr id="6" name="文本框 5"/>
          <p:cNvSpPr txBox="1"/>
          <p:nvPr/>
        </p:nvSpPr>
        <p:spPr>
          <a:xfrm>
            <a:off x="3563620" y="4227830"/>
            <a:ext cx="5287645" cy="368300"/>
          </a:xfrm>
          <a:prstGeom prst="rect">
            <a:avLst/>
          </a:prstGeom>
          <a:noFill/>
        </p:spPr>
        <p:txBody>
          <a:bodyPr wrap="square" rtlCol="0">
            <a:spAutoFit/>
          </a:bodyPr>
          <a:p>
            <a:r>
              <a:rPr lang="zh-CN" altLang="en-US"/>
              <a:t>汇报人：王昶</a:t>
            </a:r>
            <a:r>
              <a:rPr lang="en-US" altLang="zh-CN"/>
              <a:t>     </a:t>
            </a:r>
            <a:r>
              <a:rPr lang="zh-CN" altLang="en-US"/>
              <a:t>制作人：张玮</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Click="0" advTm="9000">
        <p14:flash/>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ox(in)">
                                      <p:cBhvr>
                                        <p:cTn id="13" dur="20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build="p"/>
      <p:bldP spid="3" grpId="1" build="p"/>
      <p:bldP spid="6" grpId="0"/>
      <p:bldP spid="6"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10236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分析阶段</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Freeform 4"/>
          <p:cNvSpPr/>
          <p:nvPr/>
        </p:nvSpPr>
        <p:spPr bwMode="gray">
          <a:xfrm>
            <a:off x="5073495" y="1103487"/>
            <a:ext cx="1466397" cy="889619"/>
          </a:xfrm>
          <a:custGeom>
            <a:avLst/>
            <a:gdLst/>
            <a:ahLst/>
            <a:cxnLst>
              <a:cxn ang="0">
                <a:pos x="0" y="774"/>
              </a:cxn>
              <a:cxn ang="0">
                <a:pos x="2" y="770"/>
              </a:cxn>
              <a:cxn ang="0">
                <a:pos x="8" y="754"/>
              </a:cxn>
              <a:cxn ang="0">
                <a:pos x="16" y="730"/>
              </a:cxn>
              <a:cxn ang="0">
                <a:pos x="32" y="698"/>
              </a:cxn>
              <a:cxn ang="0">
                <a:pos x="50" y="660"/>
              </a:cxn>
              <a:cxn ang="0">
                <a:pos x="76" y="618"/>
              </a:cxn>
              <a:cxn ang="0">
                <a:pos x="106" y="574"/>
              </a:cxn>
              <a:cxn ang="0">
                <a:pos x="142" y="528"/>
              </a:cxn>
              <a:cxn ang="0">
                <a:pos x="186" y="482"/>
              </a:cxn>
              <a:cxn ang="0">
                <a:pos x="236" y="438"/>
              </a:cxn>
              <a:cxn ang="0">
                <a:pos x="294" y="398"/>
              </a:cxn>
              <a:cxn ang="0">
                <a:pos x="360" y="360"/>
              </a:cxn>
              <a:cxn ang="0">
                <a:pos x="426" y="332"/>
              </a:cxn>
              <a:cxn ang="0">
                <a:pos x="488" y="314"/>
              </a:cxn>
              <a:cxn ang="0">
                <a:pos x="544" y="304"/>
              </a:cxn>
              <a:cxn ang="0">
                <a:pos x="594" y="300"/>
              </a:cxn>
              <a:cxn ang="0">
                <a:pos x="638" y="300"/>
              </a:cxn>
              <a:cxn ang="0">
                <a:pos x="678" y="304"/>
              </a:cxn>
              <a:cxn ang="0">
                <a:pos x="710" y="312"/>
              </a:cxn>
              <a:cxn ang="0">
                <a:pos x="736" y="320"/>
              </a:cxn>
              <a:cxn ang="0">
                <a:pos x="754" y="326"/>
              </a:cxn>
              <a:cxn ang="0">
                <a:pos x="766" y="332"/>
              </a:cxn>
              <a:cxn ang="0">
                <a:pos x="770" y="334"/>
              </a:cxn>
              <a:cxn ang="0">
                <a:pos x="680" y="476"/>
              </a:cxn>
              <a:cxn ang="0">
                <a:pos x="982" y="370"/>
              </a:cxn>
              <a:cxn ang="0">
                <a:pos x="912" y="0"/>
              </a:cxn>
              <a:cxn ang="0">
                <a:pos x="854" y="150"/>
              </a:cxn>
              <a:cxn ang="0">
                <a:pos x="850" y="148"/>
              </a:cxn>
              <a:cxn ang="0">
                <a:pos x="838" y="142"/>
              </a:cxn>
              <a:cxn ang="0">
                <a:pos x="822" y="134"/>
              </a:cxn>
              <a:cxn ang="0">
                <a:pos x="798" y="126"/>
              </a:cxn>
              <a:cxn ang="0">
                <a:pos x="768" y="120"/>
              </a:cxn>
              <a:cxn ang="0">
                <a:pos x="732" y="114"/>
              </a:cxn>
              <a:cxn ang="0">
                <a:pos x="692" y="110"/>
              </a:cxn>
              <a:cxn ang="0">
                <a:pos x="646" y="110"/>
              </a:cxn>
              <a:cxn ang="0">
                <a:pos x="596" y="116"/>
              </a:cxn>
              <a:cxn ang="0">
                <a:pos x="540" y="126"/>
              </a:cxn>
              <a:cxn ang="0">
                <a:pos x="482" y="146"/>
              </a:cxn>
              <a:cxn ang="0">
                <a:pos x="422" y="172"/>
              </a:cxn>
              <a:cxn ang="0">
                <a:pos x="356" y="210"/>
              </a:cxn>
              <a:cxn ang="0">
                <a:pos x="290" y="258"/>
              </a:cxn>
              <a:cxn ang="0">
                <a:pos x="230" y="310"/>
              </a:cxn>
              <a:cxn ang="0">
                <a:pos x="178" y="364"/>
              </a:cxn>
              <a:cxn ang="0">
                <a:pos x="136" y="422"/>
              </a:cxn>
              <a:cxn ang="0">
                <a:pos x="100" y="480"/>
              </a:cxn>
              <a:cxn ang="0">
                <a:pos x="72" y="536"/>
              </a:cxn>
              <a:cxn ang="0">
                <a:pos x="48" y="590"/>
              </a:cxn>
              <a:cxn ang="0">
                <a:pos x="30" y="640"/>
              </a:cxn>
              <a:cxn ang="0">
                <a:pos x="18" y="684"/>
              </a:cxn>
              <a:cxn ang="0">
                <a:pos x="8" y="722"/>
              </a:cxn>
              <a:cxn ang="0">
                <a:pos x="4" y="750"/>
              </a:cxn>
              <a:cxn ang="0">
                <a:pos x="0" y="768"/>
              </a:cxn>
              <a:cxn ang="0">
                <a:pos x="0" y="774"/>
              </a:cxn>
            </a:cxnLst>
            <a:rect l="0" t="0" r="r" b="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solidFill>
            <a:schemeClr val="accent2"/>
          </a:solidFill>
          <a:ln w="12700">
            <a:noFill/>
            <a:prstDash val="solid"/>
            <a:round/>
          </a:ln>
        </p:spPr>
        <p:txBody>
          <a:bodyPr/>
          <a:lstStyle/>
          <a:p>
            <a:pPr>
              <a:defRPr/>
            </a:pPr>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 name="组合 18"/>
          <p:cNvGrpSpPr/>
          <p:nvPr/>
        </p:nvGrpSpPr>
        <p:grpSpPr>
          <a:xfrm>
            <a:off x="3594801" y="1886881"/>
            <a:ext cx="1803240" cy="440532"/>
            <a:chOff x="3268663" y="2513013"/>
            <a:chExt cx="2405063" cy="587376"/>
          </a:xfrm>
          <a:solidFill>
            <a:schemeClr val="accent2"/>
          </a:solidFill>
        </p:grpSpPr>
        <p:sp>
          <p:nvSpPr>
            <p:cNvPr id="7" name="Freeform 21"/>
            <p:cNvSpPr/>
            <p:nvPr/>
          </p:nvSpPr>
          <p:spPr bwMode="auto">
            <a:xfrm>
              <a:off x="3268663" y="2513013"/>
              <a:ext cx="2405063" cy="587375"/>
            </a:xfrm>
            <a:custGeom>
              <a:avLst/>
              <a:gdLst>
                <a:gd name="T0" fmla="*/ 1515 w 1515"/>
                <a:gd name="T1" fmla="*/ 124 h 370"/>
                <a:gd name="T2" fmla="*/ 1245 w 1515"/>
                <a:gd name="T3" fmla="*/ 124 h 370"/>
                <a:gd name="T4" fmla="*/ 1245 w 1515"/>
                <a:gd name="T5" fmla="*/ 0 h 370"/>
                <a:gd name="T6" fmla="*/ 269 w 1515"/>
                <a:gd name="T7" fmla="*/ 0 h 370"/>
                <a:gd name="T8" fmla="*/ 269 w 1515"/>
                <a:gd name="T9" fmla="*/ 124 h 370"/>
                <a:gd name="T10" fmla="*/ 0 w 1515"/>
                <a:gd name="T11" fmla="*/ 124 h 370"/>
                <a:gd name="T12" fmla="*/ 123 w 1515"/>
                <a:gd name="T13" fmla="*/ 247 h 370"/>
                <a:gd name="T14" fmla="*/ 0 w 1515"/>
                <a:gd name="T15" fmla="*/ 370 h 370"/>
                <a:gd name="T16" fmla="*/ 386 w 1515"/>
                <a:gd name="T17" fmla="*/ 370 h 370"/>
                <a:gd name="T18" fmla="*/ 386 w 1515"/>
                <a:gd name="T19" fmla="*/ 249 h 370"/>
                <a:gd name="T20" fmla="*/ 1128 w 1515"/>
                <a:gd name="T21" fmla="*/ 249 h 370"/>
                <a:gd name="T22" fmla="*/ 1128 w 1515"/>
                <a:gd name="T23" fmla="*/ 370 h 370"/>
                <a:gd name="T24" fmla="*/ 1515 w 1515"/>
                <a:gd name="T25" fmla="*/ 370 h 370"/>
                <a:gd name="T26" fmla="*/ 1391 w 1515"/>
                <a:gd name="T27" fmla="*/ 247 h 370"/>
                <a:gd name="T28" fmla="*/ 1515 w 1515"/>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5" h="370">
                  <a:moveTo>
                    <a:pt x="1515" y="124"/>
                  </a:moveTo>
                  <a:lnTo>
                    <a:pt x="1245" y="124"/>
                  </a:lnTo>
                  <a:lnTo>
                    <a:pt x="1245" y="0"/>
                  </a:lnTo>
                  <a:lnTo>
                    <a:pt x="269" y="0"/>
                  </a:lnTo>
                  <a:lnTo>
                    <a:pt x="269" y="124"/>
                  </a:lnTo>
                  <a:lnTo>
                    <a:pt x="0" y="124"/>
                  </a:lnTo>
                  <a:lnTo>
                    <a:pt x="123" y="247"/>
                  </a:lnTo>
                  <a:lnTo>
                    <a:pt x="0" y="370"/>
                  </a:lnTo>
                  <a:lnTo>
                    <a:pt x="386" y="370"/>
                  </a:lnTo>
                  <a:lnTo>
                    <a:pt x="386" y="249"/>
                  </a:lnTo>
                  <a:lnTo>
                    <a:pt x="1128" y="249"/>
                  </a:lnTo>
                  <a:lnTo>
                    <a:pt x="1128" y="370"/>
                  </a:lnTo>
                  <a:lnTo>
                    <a:pt x="1515" y="370"/>
                  </a:lnTo>
                  <a:lnTo>
                    <a:pt x="1391" y="247"/>
                  </a:lnTo>
                  <a:lnTo>
                    <a:pt x="151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22"/>
            <p:cNvSpPr/>
            <p:nvPr/>
          </p:nvSpPr>
          <p:spPr bwMode="auto">
            <a:xfrm>
              <a:off x="5059363" y="2892426"/>
              <a:ext cx="185738" cy="207963"/>
            </a:xfrm>
            <a:custGeom>
              <a:avLst/>
              <a:gdLst>
                <a:gd name="T0" fmla="*/ 0 w 117"/>
                <a:gd name="T1" fmla="*/ 131 h 131"/>
                <a:gd name="T2" fmla="*/ 117 w 117"/>
                <a:gd name="T3" fmla="*/ 10 h 131"/>
                <a:gd name="T4" fmla="*/ 109 w 117"/>
                <a:gd name="T5" fmla="*/ 0 h 131"/>
                <a:gd name="T6" fmla="*/ 0 w 117"/>
                <a:gd name="T7" fmla="*/ 0 h 131"/>
                <a:gd name="T8" fmla="*/ 0 w 117"/>
                <a:gd name="T9" fmla="*/ 131 h 131"/>
              </a:gdLst>
              <a:ahLst/>
              <a:cxnLst>
                <a:cxn ang="0">
                  <a:pos x="T0" y="T1"/>
                </a:cxn>
                <a:cxn ang="0">
                  <a:pos x="T2" y="T3"/>
                </a:cxn>
                <a:cxn ang="0">
                  <a:pos x="T4" y="T5"/>
                </a:cxn>
                <a:cxn ang="0">
                  <a:pos x="T6" y="T7"/>
                </a:cxn>
                <a:cxn ang="0">
                  <a:pos x="T8" y="T9"/>
                </a:cxn>
              </a:cxnLst>
              <a:rect l="0" t="0" r="r" b="b"/>
              <a:pathLst>
                <a:path w="117" h="131">
                  <a:moveTo>
                    <a:pt x="0" y="131"/>
                  </a:moveTo>
                  <a:lnTo>
                    <a:pt x="117" y="10"/>
                  </a:lnTo>
                  <a:lnTo>
                    <a:pt x="109" y="0"/>
                  </a:lnTo>
                  <a:lnTo>
                    <a:pt x="0"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23"/>
            <p:cNvSpPr/>
            <p:nvPr/>
          </p:nvSpPr>
          <p:spPr bwMode="auto">
            <a:xfrm>
              <a:off x="3695701" y="2892426"/>
              <a:ext cx="185738" cy="207963"/>
            </a:xfrm>
            <a:custGeom>
              <a:avLst/>
              <a:gdLst>
                <a:gd name="T0" fmla="*/ 117 w 117"/>
                <a:gd name="T1" fmla="*/ 131 h 131"/>
                <a:gd name="T2" fmla="*/ 0 w 117"/>
                <a:gd name="T3" fmla="*/ 10 h 131"/>
                <a:gd name="T4" fmla="*/ 9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9" y="0"/>
                  </a:lnTo>
                  <a:lnTo>
                    <a:pt x="117" y="0"/>
                  </a:lnTo>
                  <a:lnTo>
                    <a:pt x="117"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22"/>
          <p:cNvGrpSpPr/>
          <p:nvPr/>
        </p:nvGrpSpPr>
        <p:grpSpPr>
          <a:xfrm>
            <a:off x="5574199" y="1886881"/>
            <a:ext cx="1805622" cy="440532"/>
            <a:chOff x="5908676" y="2513013"/>
            <a:chExt cx="2408238" cy="587376"/>
          </a:xfrm>
          <a:solidFill>
            <a:schemeClr val="accent3"/>
          </a:solidFill>
        </p:grpSpPr>
        <p:sp>
          <p:nvSpPr>
            <p:cNvPr id="11" name="Freeform 24"/>
            <p:cNvSpPr/>
            <p:nvPr/>
          </p:nvSpPr>
          <p:spPr bwMode="auto">
            <a:xfrm>
              <a:off x="5908676" y="2513013"/>
              <a:ext cx="2408238" cy="587375"/>
            </a:xfrm>
            <a:custGeom>
              <a:avLst/>
              <a:gdLst>
                <a:gd name="T0" fmla="*/ 1517 w 1517"/>
                <a:gd name="T1" fmla="*/ 124 h 370"/>
                <a:gd name="T2" fmla="*/ 1245 w 1517"/>
                <a:gd name="T3" fmla="*/ 124 h 370"/>
                <a:gd name="T4" fmla="*/ 1245 w 1517"/>
                <a:gd name="T5" fmla="*/ 0 h 370"/>
                <a:gd name="T6" fmla="*/ 272 w 1517"/>
                <a:gd name="T7" fmla="*/ 0 h 370"/>
                <a:gd name="T8" fmla="*/ 272 w 1517"/>
                <a:gd name="T9" fmla="*/ 124 h 370"/>
                <a:gd name="T10" fmla="*/ 0 w 1517"/>
                <a:gd name="T11" fmla="*/ 124 h 370"/>
                <a:gd name="T12" fmla="*/ 123 w 1517"/>
                <a:gd name="T13" fmla="*/ 247 h 370"/>
                <a:gd name="T14" fmla="*/ 0 w 1517"/>
                <a:gd name="T15" fmla="*/ 370 h 370"/>
                <a:gd name="T16" fmla="*/ 389 w 1517"/>
                <a:gd name="T17" fmla="*/ 370 h 370"/>
                <a:gd name="T18" fmla="*/ 389 w 1517"/>
                <a:gd name="T19" fmla="*/ 249 h 370"/>
                <a:gd name="T20" fmla="*/ 1128 w 1517"/>
                <a:gd name="T21" fmla="*/ 249 h 370"/>
                <a:gd name="T22" fmla="*/ 1128 w 1517"/>
                <a:gd name="T23" fmla="*/ 370 h 370"/>
                <a:gd name="T24" fmla="*/ 1517 w 1517"/>
                <a:gd name="T25" fmla="*/ 370 h 370"/>
                <a:gd name="T26" fmla="*/ 1394 w 1517"/>
                <a:gd name="T27" fmla="*/ 247 h 370"/>
                <a:gd name="T28" fmla="*/ 1517 w 1517"/>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7" h="370">
                  <a:moveTo>
                    <a:pt x="1517" y="124"/>
                  </a:moveTo>
                  <a:lnTo>
                    <a:pt x="1245" y="124"/>
                  </a:lnTo>
                  <a:lnTo>
                    <a:pt x="1245" y="0"/>
                  </a:lnTo>
                  <a:lnTo>
                    <a:pt x="272" y="0"/>
                  </a:lnTo>
                  <a:lnTo>
                    <a:pt x="272" y="124"/>
                  </a:lnTo>
                  <a:lnTo>
                    <a:pt x="0" y="124"/>
                  </a:lnTo>
                  <a:lnTo>
                    <a:pt x="123" y="247"/>
                  </a:lnTo>
                  <a:lnTo>
                    <a:pt x="0" y="370"/>
                  </a:lnTo>
                  <a:lnTo>
                    <a:pt x="389" y="370"/>
                  </a:lnTo>
                  <a:lnTo>
                    <a:pt x="389" y="249"/>
                  </a:lnTo>
                  <a:lnTo>
                    <a:pt x="1128" y="249"/>
                  </a:lnTo>
                  <a:lnTo>
                    <a:pt x="1128" y="370"/>
                  </a:lnTo>
                  <a:lnTo>
                    <a:pt x="1517" y="370"/>
                  </a:lnTo>
                  <a:lnTo>
                    <a:pt x="1394" y="247"/>
                  </a:lnTo>
                  <a:lnTo>
                    <a:pt x="1517"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25"/>
            <p:cNvSpPr/>
            <p:nvPr/>
          </p:nvSpPr>
          <p:spPr bwMode="auto">
            <a:xfrm>
              <a:off x="7699376" y="2892426"/>
              <a:ext cx="185738" cy="207963"/>
            </a:xfrm>
            <a:custGeom>
              <a:avLst/>
              <a:gdLst>
                <a:gd name="T0" fmla="*/ 0 w 117"/>
                <a:gd name="T1" fmla="*/ 131 h 131"/>
                <a:gd name="T2" fmla="*/ 117 w 117"/>
                <a:gd name="T3" fmla="*/ 10 h 131"/>
                <a:gd name="T4" fmla="*/ 111 w 117"/>
                <a:gd name="T5" fmla="*/ 0 h 131"/>
                <a:gd name="T6" fmla="*/ 0 w 117"/>
                <a:gd name="T7" fmla="*/ 0 h 131"/>
                <a:gd name="T8" fmla="*/ 0 w 117"/>
                <a:gd name="T9" fmla="*/ 131 h 131"/>
              </a:gdLst>
              <a:ahLst/>
              <a:cxnLst>
                <a:cxn ang="0">
                  <a:pos x="T0" y="T1"/>
                </a:cxn>
                <a:cxn ang="0">
                  <a:pos x="T2" y="T3"/>
                </a:cxn>
                <a:cxn ang="0">
                  <a:pos x="T4" y="T5"/>
                </a:cxn>
                <a:cxn ang="0">
                  <a:pos x="T6" y="T7"/>
                </a:cxn>
                <a:cxn ang="0">
                  <a:pos x="T8" y="T9"/>
                </a:cxn>
              </a:cxnLst>
              <a:rect l="0" t="0" r="r" b="b"/>
              <a:pathLst>
                <a:path w="117" h="131">
                  <a:moveTo>
                    <a:pt x="0" y="131"/>
                  </a:moveTo>
                  <a:lnTo>
                    <a:pt x="117" y="10"/>
                  </a:lnTo>
                  <a:lnTo>
                    <a:pt x="111" y="0"/>
                  </a:lnTo>
                  <a:lnTo>
                    <a:pt x="0"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26"/>
            <p:cNvSpPr/>
            <p:nvPr/>
          </p:nvSpPr>
          <p:spPr bwMode="auto">
            <a:xfrm>
              <a:off x="6340476" y="2892426"/>
              <a:ext cx="185738" cy="207963"/>
            </a:xfrm>
            <a:custGeom>
              <a:avLst/>
              <a:gdLst>
                <a:gd name="T0" fmla="*/ 117 w 117"/>
                <a:gd name="T1" fmla="*/ 131 h 131"/>
                <a:gd name="T2" fmla="*/ 0 w 117"/>
                <a:gd name="T3" fmla="*/ 10 h 131"/>
                <a:gd name="T4" fmla="*/ 6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6" y="0"/>
                  </a:lnTo>
                  <a:lnTo>
                    <a:pt x="117" y="0"/>
                  </a:lnTo>
                  <a:lnTo>
                    <a:pt x="117"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4" name="组合 26"/>
          <p:cNvGrpSpPr/>
          <p:nvPr/>
        </p:nvGrpSpPr>
        <p:grpSpPr>
          <a:xfrm>
            <a:off x="1602309" y="1886881"/>
            <a:ext cx="1805622" cy="440532"/>
            <a:chOff x="611188" y="2513013"/>
            <a:chExt cx="2408238" cy="587376"/>
          </a:xfrm>
          <a:solidFill>
            <a:schemeClr val="accent1"/>
          </a:solidFill>
        </p:grpSpPr>
        <p:sp>
          <p:nvSpPr>
            <p:cNvPr id="15" name="Freeform 27"/>
            <p:cNvSpPr/>
            <p:nvPr/>
          </p:nvSpPr>
          <p:spPr bwMode="auto">
            <a:xfrm>
              <a:off x="611188" y="2513013"/>
              <a:ext cx="2408238" cy="587375"/>
            </a:xfrm>
            <a:custGeom>
              <a:avLst/>
              <a:gdLst>
                <a:gd name="T0" fmla="*/ 1517 w 1517"/>
                <a:gd name="T1" fmla="*/ 124 h 370"/>
                <a:gd name="T2" fmla="*/ 1245 w 1517"/>
                <a:gd name="T3" fmla="*/ 124 h 370"/>
                <a:gd name="T4" fmla="*/ 1245 w 1517"/>
                <a:gd name="T5" fmla="*/ 0 h 370"/>
                <a:gd name="T6" fmla="*/ 272 w 1517"/>
                <a:gd name="T7" fmla="*/ 0 h 370"/>
                <a:gd name="T8" fmla="*/ 272 w 1517"/>
                <a:gd name="T9" fmla="*/ 124 h 370"/>
                <a:gd name="T10" fmla="*/ 0 w 1517"/>
                <a:gd name="T11" fmla="*/ 124 h 370"/>
                <a:gd name="T12" fmla="*/ 125 w 1517"/>
                <a:gd name="T13" fmla="*/ 247 h 370"/>
                <a:gd name="T14" fmla="*/ 0 w 1517"/>
                <a:gd name="T15" fmla="*/ 370 h 370"/>
                <a:gd name="T16" fmla="*/ 389 w 1517"/>
                <a:gd name="T17" fmla="*/ 370 h 370"/>
                <a:gd name="T18" fmla="*/ 389 w 1517"/>
                <a:gd name="T19" fmla="*/ 249 h 370"/>
                <a:gd name="T20" fmla="*/ 1130 w 1517"/>
                <a:gd name="T21" fmla="*/ 249 h 370"/>
                <a:gd name="T22" fmla="*/ 1130 w 1517"/>
                <a:gd name="T23" fmla="*/ 370 h 370"/>
                <a:gd name="T24" fmla="*/ 1517 w 1517"/>
                <a:gd name="T25" fmla="*/ 370 h 370"/>
                <a:gd name="T26" fmla="*/ 1394 w 1517"/>
                <a:gd name="T27" fmla="*/ 247 h 370"/>
                <a:gd name="T28" fmla="*/ 1517 w 1517"/>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7" h="370">
                  <a:moveTo>
                    <a:pt x="1517" y="124"/>
                  </a:moveTo>
                  <a:lnTo>
                    <a:pt x="1245" y="124"/>
                  </a:lnTo>
                  <a:lnTo>
                    <a:pt x="1245" y="0"/>
                  </a:lnTo>
                  <a:lnTo>
                    <a:pt x="272" y="0"/>
                  </a:lnTo>
                  <a:lnTo>
                    <a:pt x="272" y="124"/>
                  </a:lnTo>
                  <a:lnTo>
                    <a:pt x="0" y="124"/>
                  </a:lnTo>
                  <a:lnTo>
                    <a:pt x="125" y="247"/>
                  </a:lnTo>
                  <a:lnTo>
                    <a:pt x="0" y="370"/>
                  </a:lnTo>
                  <a:lnTo>
                    <a:pt x="389" y="370"/>
                  </a:lnTo>
                  <a:lnTo>
                    <a:pt x="389" y="249"/>
                  </a:lnTo>
                  <a:lnTo>
                    <a:pt x="1130" y="249"/>
                  </a:lnTo>
                  <a:lnTo>
                    <a:pt x="1130" y="370"/>
                  </a:lnTo>
                  <a:lnTo>
                    <a:pt x="1517" y="370"/>
                  </a:lnTo>
                  <a:lnTo>
                    <a:pt x="1394" y="247"/>
                  </a:lnTo>
                  <a:lnTo>
                    <a:pt x="1517"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28"/>
            <p:cNvSpPr/>
            <p:nvPr/>
          </p:nvSpPr>
          <p:spPr bwMode="auto">
            <a:xfrm>
              <a:off x="2405063" y="2892426"/>
              <a:ext cx="182563" cy="207963"/>
            </a:xfrm>
            <a:custGeom>
              <a:avLst/>
              <a:gdLst>
                <a:gd name="T0" fmla="*/ 0 w 115"/>
                <a:gd name="T1" fmla="*/ 131 h 131"/>
                <a:gd name="T2" fmla="*/ 115 w 115"/>
                <a:gd name="T3" fmla="*/ 10 h 131"/>
                <a:gd name="T4" fmla="*/ 109 w 115"/>
                <a:gd name="T5" fmla="*/ 0 h 131"/>
                <a:gd name="T6" fmla="*/ 0 w 115"/>
                <a:gd name="T7" fmla="*/ 0 h 131"/>
                <a:gd name="T8" fmla="*/ 0 w 115"/>
                <a:gd name="T9" fmla="*/ 131 h 131"/>
              </a:gdLst>
              <a:ahLst/>
              <a:cxnLst>
                <a:cxn ang="0">
                  <a:pos x="T0" y="T1"/>
                </a:cxn>
                <a:cxn ang="0">
                  <a:pos x="T2" y="T3"/>
                </a:cxn>
                <a:cxn ang="0">
                  <a:pos x="T4" y="T5"/>
                </a:cxn>
                <a:cxn ang="0">
                  <a:pos x="T6" y="T7"/>
                </a:cxn>
                <a:cxn ang="0">
                  <a:pos x="T8" y="T9"/>
                </a:cxn>
              </a:cxnLst>
              <a:rect l="0" t="0" r="r" b="b"/>
              <a:pathLst>
                <a:path w="115" h="131">
                  <a:moveTo>
                    <a:pt x="0" y="131"/>
                  </a:moveTo>
                  <a:lnTo>
                    <a:pt x="115" y="10"/>
                  </a:lnTo>
                  <a:lnTo>
                    <a:pt x="109" y="0"/>
                  </a:lnTo>
                  <a:lnTo>
                    <a:pt x="0"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29"/>
            <p:cNvSpPr/>
            <p:nvPr/>
          </p:nvSpPr>
          <p:spPr bwMode="auto">
            <a:xfrm>
              <a:off x="1042988" y="2892426"/>
              <a:ext cx="185738" cy="207963"/>
            </a:xfrm>
            <a:custGeom>
              <a:avLst/>
              <a:gdLst>
                <a:gd name="T0" fmla="*/ 117 w 117"/>
                <a:gd name="T1" fmla="*/ 131 h 131"/>
                <a:gd name="T2" fmla="*/ 0 w 117"/>
                <a:gd name="T3" fmla="*/ 10 h 131"/>
                <a:gd name="T4" fmla="*/ 6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6" y="0"/>
                  </a:lnTo>
                  <a:lnTo>
                    <a:pt x="117" y="0"/>
                  </a:lnTo>
                  <a:lnTo>
                    <a:pt x="117"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组合 30"/>
          <p:cNvGrpSpPr/>
          <p:nvPr/>
        </p:nvGrpSpPr>
        <p:grpSpPr>
          <a:xfrm>
            <a:off x="2136735" y="1283234"/>
            <a:ext cx="716535" cy="552450"/>
            <a:chOff x="1323976" y="1708151"/>
            <a:chExt cx="955675" cy="736600"/>
          </a:xfrm>
          <a:solidFill>
            <a:schemeClr val="accent1"/>
          </a:solidFill>
        </p:grpSpPr>
        <p:sp>
          <p:nvSpPr>
            <p:cNvPr id="19" name="Freeform 30"/>
            <p:cNvSpPr/>
            <p:nvPr/>
          </p:nvSpPr>
          <p:spPr bwMode="auto">
            <a:xfrm>
              <a:off x="1990726" y="1989138"/>
              <a:ext cx="209550" cy="212725"/>
            </a:xfrm>
            <a:custGeom>
              <a:avLst/>
              <a:gdLst>
                <a:gd name="T0" fmla="*/ 67 w 132"/>
                <a:gd name="T1" fmla="*/ 0 h 134"/>
                <a:gd name="T2" fmla="*/ 67 w 132"/>
                <a:gd name="T3" fmla="*/ 0 h 134"/>
                <a:gd name="T4" fmla="*/ 52 w 132"/>
                <a:gd name="T5" fmla="*/ 2 h 134"/>
                <a:gd name="T6" fmla="*/ 40 w 132"/>
                <a:gd name="T7" fmla="*/ 7 h 134"/>
                <a:gd name="T8" fmla="*/ 30 w 132"/>
                <a:gd name="T9" fmla="*/ 13 h 134"/>
                <a:gd name="T10" fmla="*/ 19 w 132"/>
                <a:gd name="T11" fmla="*/ 21 h 134"/>
                <a:gd name="T12" fmla="*/ 11 w 132"/>
                <a:gd name="T13" fmla="*/ 30 h 134"/>
                <a:gd name="T14" fmla="*/ 4 w 132"/>
                <a:gd name="T15" fmla="*/ 42 h 134"/>
                <a:gd name="T16" fmla="*/ 0 w 132"/>
                <a:gd name="T17" fmla="*/ 55 h 134"/>
                <a:gd name="T18" fmla="*/ 0 w 132"/>
                <a:gd name="T19" fmla="*/ 67 h 134"/>
                <a:gd name="T20" fmla="*/ 0 w 132"/>
                <a:gd name="T21" fmla="*/ 67 h 134"/>
                <a:gd name="T22" fmla="*/ 0 w 132"/>
                <a:gd name="T23" fmla="*/ 82 h 134"/>
                <a:gd name="T24" fmla="*/ 4 w 132"/>
                <a:gd name="T25" fmla="*/ 94 h 134"/>
                <a:gd name="T26" fmla="*/ 11 w 132"/>
                <a:gd name="T27" fmla="*/ 105 h 134"/>
                <a:gd name="T28" fmla="*/ 19 w 132"/>
                <a:gd name="T29" fmla="*/ 115 h 134"/>
                <a:gd name="T30" fmla="*/ 30 w 132"/>
                <a:gd name="T31" fmla="*/ 124 h 134"/>
                <a:gd name="T32" fmla="*/ 40 w 132"/>
                <a:gd name="T33" fmla="*/ 130 h 134"/>
                <a:gd name="T34" fmla="*/ 52 w 132"/>
                <a:gd name="T35" fmla="*/ 134 h 134"/>
                <a:gd name="T36" fmla="*/ 67 w 132"/>
                <a:gd name="T37" fmla="*/ 134 h 134"/>
                <a:gd name="T38" fmla="*/ 67 w 132"/>
                <a:gd name="T39" fmla="*/ 134 h 134"/>
                <a:gd name="T40" fmla="*/ 80 w 132"/>
                <a:gd name="T41" fmla="*/ 134 h 134"/>
                <a:gd name="T42" fmla="*/ 92 w 132"/>
                <a:gd name="T43" fmla="*/ 130 h 134"/>
                <a:gd name="T44" fmla="*/ 103 w 132"/>
                <a:gd name="T45" fmla="*/ 124 h 134"/>
                <a:gd name="T46" fmla="*/ 113 w 132"/>
                <a:gd name="T47" fmla="*/ 115 h 134"/>
                <a:gd name="T48" fmla="*/ 121 w 132"/>
                <a:gd name="T49" fmla="*/ 105 h 134"/>
                <a:gd name="T50" fmla="*/ 128 w 132"/>
                <a:gd name="T51" fmla="*/ 94 h 134"/>
                <a:gd name="T52" fmla="*/ 132 w 132"/>
                <a:gd name="T53" fmla="*/ 82 h 134"/>
                <a:gd name="T54" fmla="*/ 132 w 132"/>
                <a:gd name="T55" fmla="*/ 67 h 134"/>
                <a:gd name="T56" fmla="*/ 132 w 132"/>
                <a:gd name="T57" fmla="*/ 67 h 134"/>
                <a:gd name="T58" fmla="*/ 132 w 132"/>
                <a:gd name="T59" fmla="*/ 55 h 134"/>
                <a:gd name="T60" fmla="*/ 128 w 132"/>
                <a:gd name="T61" fmla="*/ 42 h 134"/>
                <a:gd name="T62" fmla="*/ 121 w 132"/>
                <a:gd name="T63" fmla="*/ 30 h 134"/>
                <a:gd name="T64" fmla="*/ 113 w 132"/>
                <a:gd name="T65" fmla="*/ 21 h 134"/>
                <a:gd name="T66" fmla="*/ 103 w 132"/>
                <a:gd name="T67" fmla="*/ 13 h 134"/>
                <a:gd name="T68" fmla="*/ 92 w 132"/>
                <a:gd name="T69" fmla="*/ 7 h 134"/>
                <a:gd name="T70" fmla="*/ 80 w 132"/>
                <a:gd name="T71" fmla="*/ 2 h 134"/>
                <a:gd name="T72" fmla="*/ 67 w 132"/>
                <a:gd name="T73" fmla="*/ 0 h 134"/>
                <a:gd name="T74" fmla="*/ 67 w 132"/>
                <a:gd name="T75"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34">
                  <a:moveTo>
                    <a:pt x="67" y="0"/>
                  </a:moveTo>
                  <a:lnTo>
                    <a:pt x="67" y="0"/>
                  </a:lnTo>
                  <a:lnTo>
                    <a:pt x="52" y="2"/>
                  </a:lnTo>
                  <a:lnTo>
                    <a:pt x="40" y="7"/>
                  </a:lnTo>
                  <a:lnTo>
                    <a:pt x="30" y="13"/>
                  </a:lnTo>
                  <a:lnTo>
                    <a:pt x="19" y="21"/>
                  </a:lnTo>
                  <a:lnTo>
                    <a:pt x="11" y="30"/>
                  </a:lnTo>
                  <a:lnTo>
                    <a:pt x="4" y="42"/>
                  </a:lnTo>
                  <a:lnTo>
                    <a:pt x="0" y="55"/>
                  </a:lnTo>
                  <a:lnTo>
                    <a:pt x="0" y="67"/>
                  </a:lnTo>
                  <a:lnTo>
                    <a:pt x="0" y="67"/>
                  </a:lnTo>
                  <a:lnTo>
                    <a:pt x="0" y="82"/>
                  </a:lnTo>
                  <a:lnTo>
                    <a:pt x="4" y="94"/>
                  </a:lnTo>
                  <a:lnTo>
                    <a:pt x="11" y="105"/>
                  </a:lnTo>
                  <a:lnTo>
                    <a:pt x="19" y="115"/>
                  </a:lnTo>
                  <a:lnTo>
                    <a:pt x="30" y="124"/>
                  </a:lnTo>
                  <a:lnTo>
                    <a:pt x="40" y="130"/>
                  </a:lnTo>
                  <a:lnTo>
                    <a:pt x="52" y="134"/>
                  </a:lnTo>
                  <a:lnTo>
                    <a:pt x="67" y="134"/>
                  </a:lnTo>
                  <a:lnTo>
                    <a:pt x="67" y="134"/>
                  </a:lnTo>
                  <a:lnTo>
                    <a:pt x="80" y="134"/>
                  </a:lnTo>
                  <a:lnTo>
                    <a:pt x="92" y="130"/>
                  </a:lnTo>
                  <a:lnTo>
                    <a:pt x="103" y="124"/>
                  </a:lnTo>
                  <a:lnTo>
                    <a:pt x="113" y="115"/>
                  </a:lnTo>
                  <a:lnTo>
                    <a:pt x="121" y="105"/>
                  </a:lnTo>
                  <a:lnTo>
                    <a:pt x="128" y="94"/>
                  </a:lnTo>
                  <a:lnTo>
                    <a:pt x="132" y="82"/>
                  </a:lnTo>
                  <a:lnTo>
                    <a:pt x="132" y="67"/>
                  </a:lnTo>
                  <a:lnTo>
                    <a:pt x="132" y="67"/>
                  </a:lnTo>
                  <a:lnTo>
                    <a:pt x="132" y="55"/>
                  </a:lnTo>
                  <a:lnTo>
                    <a:pt x="128" y="42"/>
                  </a:lnTo>
                  <a:lnTo>
                    <a:pt x="121" y="30"/>
                  </a:lnTo>
                  <a:lnTo>
                    <a:pt x="113" y="21"/>
                  </a:lnTo>
                  <a:lnTo>
                    <a:pt x="103" y="13"/>
                  </a:lnTo>
                  <a:lnTo>
                    <a:pt x="92" y="7"/>
                  </a:lnTo>
                  <a:lnTo>
                    <a:pt x="80" y="2"/>
                  </a:lnTo>
                  <a:lnTo>
                    <a:pt x="67" y="0"/>
                  </a:lnTo>
                  <a:lnTo>
                    <a:pt x="6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31"/>
            <p:cNvSpPr/>
            <p:nvPr/>
          </p:nvSpPr>
          <p:spPr bwMode="auto">
            <a:xfrm>
              <a:off x="1974851" y="2174876"/>
              <a:ext cx="304800" cy="222250"/>
            </a:xfrm>
            <a:custGeom>
              <a:avLst/>
              <a:gdLst>
                <a:gd name="T0" fmla="*/ 136 w 192"/>
                <a:gd name="T1" fmla="*/ 0 h 140"/>
                <a:gd name="T2" fmla="*/ 136 w 192"/>
                <a:gd name="T3" fmla="*/ 0 h 140"/>
                <a:gd name="T4" fmla="*/ 123 w 192"/>
                <a:gd name="T5" fmla="*/ 13 h 140"/>
                <a:gd name="T6" fmla="*/ 111 w 192"/>
                <a:gd name="T7" fmla="*/ 21 h 140"/>
                <a:gd name="T8" fmla="*/ 94 w 192"/>
                <a:gd name="T9" fmla="*/ 28 h 140"/>
                <a:gd name="T10" fmla="*/ 77 w 192"/>
                <a:gd name="T11" fmla="*/ 28 h 140"/>
                <a:gd name="T12" fmla="*/ 77 w 192"/>
                <a:gd name="T13" fmla="*/ 28 h 140"/>
                <a:gd name="T14" fmla="*/ 58 w 192"/>
                <a:gd name="T15" fmla="*/ 28 h 140"/>
                <a:gd name="T16" fmla="*/ 42 w 192"/>
                <a:gd name="T17" fmla="*/ 21 h 140"/>
                <a:gd name="T18" fmla="*/ 29 w 192"/>
                <a:gd name="T19" fmla="*/ 13 h 140"/>
                <a:gd name="T20" fmla="*/ 17 w 192"/>
                <a:gd name="T21" fmla="*/ 0 h 140"/>
                <a:gd name="T22" fmla="*/ 17 w 192"/>
                <a:gd name="T23" fmla="*/ 0 h 140"/>
                <a:gd name="T24" fmla="*/ 0 w 192"/>
                <a:gd name="T25" fmla="*/ 15 h 140"/>
                <a:gd name="T26" fmla="*/ 0 w 192"/>
                <a:gd name="T27" fmla="*/ 15 h 140"/>
                <a:gd name="T28" fmla="*/ 10 w 192"/>
                <a:gd name="T29" fmla="*/ 28 h 140"/>
                <a:gd name="T30" fmla="*/ 21 w 192"/>
                <a:gd name="T31" fmla="*/ 40 h 140"/>
                <a:gd name="T32" fmla="*/ 29 w 192"/>
                <a:gd name="T33" fmla="*/ 55 h 140"/>
                <a:gd name="T34" fmla="*/ 37 w 192"/>
                <a:gd name="T35" fmla="*/ 69 h 140"/>
                <a:gd name="T36" fmla="*/ 42 w 192"/>
                <a:gd name="T37" fmla="*/ 86 h 140"/>
                <a:gd name="T38" fmla="*/ 48 w 192"/>
                <a:gd name="T39" fmla="*/ 103 h 140"/>
                <a:gd name="T40" fmla="*/ 50 w 192"/>
                <a:gd name="T41" fmla="*/ 122 h 140"/>
                <a:gd name="T42" fmla="*/ 52 w 192"/>
                <a:gd name="T43" fmla="*/ 140 h 140"/>
                <a:gd name="T44" fmla="*/ 190 w 192"/>
                <a:gd name="T45" fmla="*/ 140 h 140"/>
                <a:gd name="T46" fmla="*/ 190 w 192"/>
                <a:gd name="T47" fmla="*/ 140 h 140"/>
                <a:gd name="T48" fmla="*/ 192 w 192"/>
                <a:gd name="T49" fmla="*/ 119 h 140"/>
                <a:gd name="T50" fmla="*/ 192 w 192"/>
                <a:gd name="T51" fmla="*/ 119 h 140"/>
                <a:gd name="T52" fmla="*/ 192 w 192"/>
                <a:gd name="T53" fmla="*/ 101 h 140"/>
                <a:gd name="T54" fmla="*/ 188 w 192"/>
                <a:gd name="T55" fmla="*/ 84 h 140"/>
                <a:gd name="T56" fmla="*/ 184 w 192"/>
                <a:gd name="T57" fmla="*/ 67 h 140"/>
                <a:gd name="T58" fmla="*/ 177 w 192"/>
                <a:gd name="T59" fmla="*/ 51 h 140"/>
                <a:gd name="T60" fmla="*/ 169 w 192"/>
                <a:gd name="T61" fmla="*/ 36 h 140"/>
                <a:gd name="T62" fmla="*/ 159 w 192"/>
                <a:gd name="T63" fmla="*/ 21 h 140"/>
                <a:gd name="T64" fmla="*/ 148 w 192"/>
                <a:gd name="T65" fmla="*/ 11 h 140"/>
                <a:gd name="T66" fmla="*/ 136 w 192"/>
                <a:gd name="T67" fmla="*/ 0 h 140"/>
                <a:gd name="T68" fmla="*/ 136 w 192"/>
                <a:gd name="T6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140">
                  <a:moveTo>
                    <a:pt x="136" y="0"/>
                  </a:moveTo>
                  <a:lnTo>
                    <a:pt x="136" y="0"/>
                  </a:lnTo>
                  <a:lnTo>
                    <a:pt x="123" y="13"/>
                  </a:lnTo>
                  <a:lnTo>
                    <a:pt x="111" y="21"/>
                  </a:lnTo>
                  <a:lnTo>
                    <a:pt x="94" y="28"/>
                  </a:lnTo>
                  <a:lnTo>
                    <a:pt x="77" y="28"/>
                  </a:lnTo>
                  <a:lnTo>
                    <a:pt x="77" y="28"/>
                  </a:lnTo>
                  <a:lnTo>
                    <a:pt x="58" y="28"/>
                  </a:lnTo>
                  <a:lnTo>
                    <a:pt x="42" y="21"/>
                  </a:lnTo>
                  <a:lnTo>
                    <a:pt x="29" y="13"/>
                  </a:lnTo>
                  <a:lnTo>
                    <a:pt x="17" y="0"/>
                  </a:lnTo>
                  <a:lnTo>
                    <a:pt x="17" y="0"/>
                  </a:lnTo>
                  <a:lnTo>
                    <a:pt x="0" y="15"/>
                  </a:lnTo>
                  <a:lnTo>
                    <a:pt x="0" y="15"/>
                  </a:lnTo>
                  <a:lnTo>
                    <a:pt x="10" y="28"/>
                  </a:lnTo>
                  <a:lnTo>
                    <a:pt x="21" y="40"/>
                  </a:lnTo>
                  <a:lnTo>
                    <a:pt x="29" y="55"/>
                  </a:lnTo>
                  <a:lnTo>
                    <a:pt x="37" y="69"/>
                  </a:lnTo>
                  <a:lnTo>
                    <a:pt x="42" y="86"/>
                  </a:lnTo>
                  <a:lnTo>
                    <a:pt x="48" y="103"/>
                  </a:lnTo>
                  <a:lnTo>
                    <a:pt x="50" y="122"/>
                  </a:lnTo>
                  <a:lnTo>
                    <a:pt x="52" y="140"/>
                  </a:lnTo>
                  <a:lnTo>
                    <a:pt x="190" y="140"/>
                  </a:lnTo>
                  <a:lnTo>
                    <a:pt x="190" y="140"/>
                  </a:lnTo>
                  <a:lnTo>
                    <a:pt x="192" y="119"/>
                  </a:lnTo>
                  <a:lnTo>
                    <a:pt x="192" y="119"/>
                  </a:lnTo>
                  <a:lnTo>
                    <a:pt x="192" y="101"/>
                  </a:lnTo>
                  <a:lnTo>
                    <a:pt x="188" y="84"/>
                  </a:lnTo>
                  <a:lnTo>
                    <a:pt x="184" y="67"/>
                  </a:lnTo>
                  <a:lnTo>
                    <a:pt x="177" y="51"/>
                  </a:lnTo>
                  <a:lnTo>
                    <a:pt x="169" y="36"/>
                  </a:lnTo>
                  <a:lnTo>
                    <a:pt x="159" y="21"/>
                  </a:lnTo>
                  <a:lnTo>
                    <a:pt x="148" y="11"/>
                  </a:lnTo>
                  <a:lnTo>
                    <a:pt x="136" y="0"/>
                  </a:lnTo>
                  <a:lnTo>
                    <a:pt x="1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32"/>
            <p:cNvSpPr/>
            <p:nvPr/>
          </p:nvSpPr>
          <p:spPr bwMode="auto">
            <a:xfrm>
              <a:off x="1400176" y="1989138"/>
              <a:ext cx="212725" cy="212725"/>
            </a:xfrm>
            <a:custGeom>
              <a:avLst/>
              <a:gdLst>
                <a:gd name="T0" fmla="*/ 67 w 134"/>
                <a:gd name="T1" fmla="*/ 134 h 134"/>
                <a:gd name="T2" fmla="*/ 67 w 134"/>
                <a:gd name="T3" fmla="*/ 134 h 134"/>
                <a:gd name="T4" fmla="*/ 82 w 134"/>
                <a:gd name="T5" fmla="*/ 134 h 134"/>
                <a:gd name="T6" fmla="*/ 94 w 134"/>
                <a:gd name="T7" fmla="*/ 130 h 134"/>
                <a:gd name="T8" fmla="*/ 105 w 134"/>
                <a:gd name="T9" fmla="*/ 124 h 134"/>
                <a:gd name="T10" fmla="*/ 115 w 134"/>
                <a:gd name="T11" fmla="*/ 115 h 134"/>
                <a:gd name="T12" fmla="*/ 124 w 134"/>
                <a:gd name="T13" fmla="*/ 105 h 134"/>
                <a:gd name="T14" fmla="*/ 130 w 134"/>
                <a:gd name="T15" fmla="*/ 94 h 134"/>
                <a:gd name="T16" fmla="*/ 132 w 134"/>
                <a:gd name="T17" fmla="*/ 82 h 134"/>
                <a:gd name="T18" fmla="*/ 134 w 134"/>
                <a:gd name="T19" fmla="*/ 67 h 134"/>
                <a:gd name="T20" fmla="*/ 134 w 134"/>
                <a:gd name="T21" fmla="*/ 67 h 134"/>
                <a:gd name="T22" fmla="*/ 132 w 134"/>
                <a:gd name="T23" fmla="*/ 55 h 134"/>
                <a:gd name="T24" fmla="*/ 130 w 134"/>
                <a:gd name="T25" fmla="*/ 42 h 134"/>
                <a:gd name="T26" fmla="*/ 124 w 134"/>
                <a:gd name="T27" fmla="*/ 30 h 134"/>
                <a:gd name="T28" fmla="*/ 115 w 134"/>
                <a:gd name="T29" fmla="*/ 21 h 134"/>
                <a:gd name="T30" fmla="*/ 105 w 134"/>
                <a:gd name="T31" fmla="*/ 13 h 134"/>
                <a:gd name="T32" fmla="*/ 94 w 134"/>
                <a:gd name="T33" fmla="*/ 7 h 134"/>
                <a:gd name="T34" fmla="*/ 82 w 134"/>
                <a:gd name="T35" fmla="*/ 2 h 134"/>
                <a:gd name="T36" fmla="*/ 67 w 134"/>
                <a:gd name="T37" fmla="*/ 0 h 134"/>
                <a:gd name="T38" fmla="*/ 67 w 134"/>
                <a:gd name="T39" fmla="*/ 0 h 134"/>
                <a:gd name="T40" fmla="*/ 55 w 134"/>
                <a:gd name="T41" fmla="*/ 2 h 134"/>
                <a:gd name="T42" fmla="*/ 42 w 134"/>
                <a:gd name="T43" fmla="*/ 7 h 134"/>
                <a:gd name="T44" fmla="*/ 30 w 134"/>
                <a:gd name="T45" fmla="*/ 13 h 134"/>
                <a:gd name="T46" fmla="*/ 21 w 134"/>
                <a:gd name="T47" fmla="*/ 21 h 134"/>
                <a:gd name="T48" fmla="*/ 13 w 134"/>
                <a:gd name="T49" fmla="*/ 30 h 134"/>
                <a:gd name="T50" fmla="*/ 7 w 134"/>
                <a:gd name="T51" fmla="*/ 42 h 134"/>
                <a:gd name="T52" fmla="*/ 2 w 134"/>
                <a:gd name="T53" fmla="*/ 55 h 134"/>
                <a:gd name="T54" fmla="*/ 0 w 134"/>
                <a:gd name="T55" fmla="*/ 67 h 134"/>
                <a:gd name="T56" fmla="*/ 0 w 134"/>
                <a:gd name="T57" fmla="*/ 67 h 134"/>
                <a:gd name="T58" fmla="*/ 2 w 134"/>
                <a:gd name="T59" fmla="*/ 82 h 134"/>
                <a:gd name="T60" fmla="*/ 7 w 134"/>
                <a:gd name="T61" fmla="*/ 94 h 134"/>
                <a:gd name="T62" fmla="*/ 13 w 134"/>
                <a:gd name="T63" fmla="*/ 105 h 134"/>
                <a:gd name="T64" fmla="*/ 21 w 134"/>
                <a:gd name="T65" fmla="*/ 115 h 134"/>
                <a:gd name="T66" fmla="*/ 30 w 134"/>
                <a:gd name="T67" fmla="*/ 124 h 134"/>
                <a:gd name="T68" fmla="*/ 42 w 134"/>
                <a:gd name="T69" fmla="*/ 130 h 134"/>
                <a:gd name="T70" fmla="*/ 55 w 134"/>
                <a:gd name="T71" fmla="*/ 134 h 134"/>
                <a:gd name="T72" fmla="*/ 67 w 134"/>
                <a:gd name="T73" fmla="*/ 134 h 134"/>
                <a:gd name="T74" fmla="*/ 67 w 134"/>
                <a:gd name="T75"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4" h="134">
                  <a:moveTo>
                    <a:pt x="67" y="134"/>
                  </a:moveTo>
                  <a:lnTo>
                    <a:pt x="67" y="134"/>
                  </a:lnTo>
                  <a:lnTo>
                    <a:pt x="82" y="134"/>
                  </a:lnTo>
                  <a:lnTo>
                    <a:pt x="94" y="130"/>
                  </a:lnTo>
                  <a:lnTo>
                    <a:pt x="105" y="124"/>
                  </a:lnTo>
                  <a:lnTo>
                    <a:pt x="115" y="115"/>
                  </a:lnTo>
                  <a:lnTo>
                    <a:pt x="124" y="105"/>
                  </a:lnTo>
                  <a:lnTo>
                    <a:pt x="130" y="94"/>
                  </a:lnTo>
                  <a:lnTo>
                    <a:pt x="132" y="82"/>
                  </a:lnTo>
                  <a:lnTo>
                    <a:pt x="134" y="67"/>
                  </a:lnTo>
                  <a:lnTo>
                    <a:pt x="134" y="67"/>
                  </a:lnTo>
                  <a:lnTo>
                    <a:pt x="132" y="55"/>
                  </a:lnTo>
                  <a:lnTo>
                    <a:pt x="130" y="42"/>
                  </a:lnTo>
                  <a:lnTo>
                    <a:pt x="124" y="30"/>
                  </a:lnTo>
                  <a:lnTo>
                    <a:pt x="115" y="21"/>
                  </a:lnTo>
                  <a:lnTo>
                    <a:pt x="105" y="13"/>
                  </a:lnTo>
                  <a:lnTo>
                    <a:pt x="94" y="7"/>
                  </a:lnTo>
                  <a:lnTo>
                    <a:pt x="82" y="2"/>
                  </a:lnTo>
                  <a:lnTo>
                    <a:pt x="67" y="0"/>
                  </a:lnTo>
                  <a:lnTo>
                    <a:pt x="67" y="0"/>
                  </a:lnTo>
                  <a:lnTo>
                    <a:pt x="55" y="2"/>
                  </a:lnTo>
                  <a:lnTo>
                    <a:pt x="42" y="7"/>
                  </a:lnTo>
                  <a:lnTo>
                    <a:pt x="30" y="13"/>
                  </a:lnTo>
                  <a:lnTo>
                    <a:pt x="21" y="21"/>
                  </a:lnTo>
                  <a:lnTo>
                    <a:pt x="13" y="30"/>
                  </a:lnTo>
                  <a:lnTo>
                    <a:pt x="7" y="42"/>
                  </a:lnTo>
                  <a:lnTo>
                    <a:pt x="2" y="55"/>
                  </a:lnTo>
                  <a:lnTo>
                    <a:pt x="0" y="67"/>
                  </a:lnTo>
                  <a:lnTo>
                    <a:pt x="0" y="67"/>
                  </a:lnTo>
                  <a:lnTo>
                    <a:pt x="2" y="82"/>
                  </a:lnTo>
                  <a:lnTo>
                    <a:pt x="7" y="94"/>
                  </a:lnTo>
                  <a:lnTo>
                    <a:pt x="13" y="105"/>
                  </a:lnTo>
                  <a:lnTo>
                    <a:pt x="21" y="115"/>
                  </a:lnTo>
                  <a:lnTo>
                    <a:pt x="30" y="124"/>
                  </a:lnTo>
                  <a:lnTo>
                    <a:pt x="42" y="130"/>
                  </a:lnTo>
                  <a:lnTo>
                    <a:pt x="55" y="134"/>
                  </a:lnTo>
                  <a:lnTo>
                    <a:pt x="67" y="134"/>
                  </a:lnTo>
                  <a:lnTo>
                    <a:pt x="67" y="1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Freeform 33"/>
            <p:cNvSpPr/>
            <p:nvPr/>
          </p:nvSpPr>
          <p:spPr bwMode="auto">
            <a:xfrm>
              <a:off x="1323976" y="2174876"/>
              <a:ext cx="301625" cy="222250"/>
            </a:xfrm>
            <a:custGeom>
              <a:avLst/>
              <a:gdLst>
                <a:gd name="T0" fmla="*/ 176 w 190"/>
                <a:gd name="T1" fmla="*/ 0 h 140"/>
                <a:gd name="T2" fmla="*/ 176 w 190"/>
                <a:gd name="T3" fmla="*/ 0 h 140"/>
                <a:gd name="T4" fmla="*/ 163 w 190"/>
                <a:gd name="T5" fmla="*/ 13 h 140"/>
                <a:gd name="T6" fmla="*/ 149 w 190"/>
                <a:gd name="T7" fmla="*/ 21 h 140"/>
                <a:gd name="T8" fmla="*/ 134 w 190"/>
                <a:gd name="T9" fmla="*/ 28 h 140"/>
                <a:gd name="T10" fmla="*/ 115 w 190"/>
                <a:gd name="T11" fmla="*/ 28 h 140"/>
                <a:gd name="T12" fmla="*/ 115 w 190"/>
                <a:gd name="T13" fmla="*/ 28 h 140"/>
                <a:gd name="T14" fmla="*/ 98 w 190"/>
                <a:gd name="T15" fmla="*/ 28 h 140"/>
                <a:gd name="T16" fmla="*/ 82 w 190"/>
                <a:gd name="T17" fmla="*/ 21 h 140"/>
                <a:gd name="T18" fmla="*/ 67 w 190"/>
                <a:gd name="T19" fmla="*/ 13 h 140"/>
                <a:gd name="T20" fmla="*/ 57 w 190"/>
                <a:gd name="T21" fmla="*/ 0 h 140"/>
                <a:gd name="T22" fmla="*/ 57 w 190"/>
                <a:gd name="T23" fmla="*/ 0 h 140"/>
                <a:gd name="T24" fmla="*/ 44 w 190"/>
                <a:gd name="T25" fmla="*/ 11 h 140"/>
                <a:gd name="T26" fmla="*/ 34 w 190"/>
                <a:gd name="T27" fmla="*/ 21 h 140"/>
                <a:gd name="T28" fmla="*/ 23 w 190"/>
                <a:gd name="T29" fmla="*/ 36 h 140"/>
                <a:gd name="T30" fmla="*/ 15 w 190"/>
                <a:gd name="T31" fmla="*/ 51 h 140"/>
                <a:gd name="T32" fmla="*/ 9 w 190"/>
                <a:gd name="T33" fmla="*/ 67 h 140"/>
                <a:gd name="T34" fmla="*/ 4 w 190"/>
                <a:gd name="T35" fmla="*/ 84 h 140"/>
                <a:gd name="T36" fmla="*/ 0 w 190"/>
                <a:gd name="T37" fmla="*/ 101 h 140"/>
                <a:gd name="T38" fmla="*/ 0 w 190"/>
                <a:gd name="T39" fmla="*/ 119 h 140"/>
                <a:gd name="T40" fmla="*/ 0 w 190"/>
                <a:gd name="T41" fmla="*/ 119 h 140"/>
                <a:gd name="T42" fmla="*/ 0 w 190"/>
                <a:gd name="T43" fmla="*/ 140 h 140"/>
                <a:gd name="T44" fmla="*/ 140 w 190"/>
                <a:gd name="T45" fmla="*/ 140 h 140"/>
                <a:gd name="T46" fmla="*/ 140 w 190"/>
                <a:gd name="T47" fmla="*/ 140 h 140"/>
                <a:gd name="T48" fmla="*/ 142 w 190"/>
                <a:gd name="T49" fmla="*/ 122 h 140"/>
                <a:gd name="T50" fmla="*/ 144 w 190"/>
                <a:gd name="T51" fmla="*/ 103 h 140"/>
                <a:gd name="T52" fmla="*/ 149 w 190"/>
                <a:gd name="T53" fmla="*/ 86 h 140"/>
                <a:gd name="T54" fmla="*/ 155 w 190"/>
                <a:gd name="T55" fmla="*/ 69 h 140"/>
                <a:gd name="T56" fmla="*/ 163 w 190"/>
                <a:gd name="T57" fmla="*/ 55 h 140"/>
                <a:gd name="T58" fmla="*/ 172 w 190"/>
                <a:gd name="T59" fmla="*/ 40 h 140"/>
                <a:gd name="T60" fmla="*/ 180 w 190"/>
                <a:gd name="T61" fmla="*/ 28 h 140"/>
                <a:gd name="T62" fmla="*/ 190 w 190"/>
                <a:gd name="T63" fmla="*/ 15 h 140"/>
                <a:gd name="T64" fmla="*/ 190 w 190"/>
                <a:gd name="T65" fmla="*/ 15 h 140"/>
                <a:gd name="T66" fmla="*/ 176 w 190"/>
                <a:gd name="T67" fmla="*/ 0 h 140"/>
                <a:gd name="T68" fmla="*/ 176 w 190"/>
                <a:gd name="T6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40">
                  <a:moveTo>
                    <a:pt x="176" y="0"/>
                  </a:moveTo>
                  <a:lnTo>
                    <a:pt x="176" y="0"/>
                  </a:lnTo>
                  <a:lnTo>
                    <a:pt x="163" y="13"/>
                  </a:lnTo>
                  <a:lnTo>
                    <a:pt x="149" y="21"/>
                  </a:lnTo>
                  <a:lnTo>
                    <a:pt x="134" y="28"/>
                  </a:lnTo>
                  <a:lnTo>
                    <a:pt x="115" y="28"/>
                  </a:lnTo>
                  <a:lnTo>
                    <a:pt x="115" y="28"/>
                  </a:lnTo>
                  <a:lnTo>
                    <a:pt x="98" y="28"/>
                  </a:lnTo>
                  <a:lnTo>
                    <a:pt x="82" y="21"/>
                  </a:lnTo>
                  <a:lnTo>
                    <a:pt x="67" y="13"/>
                  </a:lnTo>
                  <a:lnTo>
                    <a:pt x="57" y="0"/>
                  </a:lnTo>
                  <a:lnTo>
                    <a:pt x="57" y="0"/>
                  </a:lnTo>
                  <a:lnTo>
                    <a:pt x="44" y="11"/>
                  </a:lnTo>
                  <a:lnTo>
                    <a:pt x="34" y="21"/>
                  </a:lnTo>
                  <a:lnTo>
                    <a:pt x="23" y="36"/>
                  </a:lnTo>
                  <a:lnTo>
                    <a:pt x="15" y="51"/>
                  </a:lnTo>
                  <a:lnTo>
                    <a:pt x="9" y="67"/>
                  </a:lnTo>
                  <a:lnTo>
                    <a:pt x="4" y="84"/>
                  </a:lnTo>
                  <a:lnTo>
                    <a:pt x="0" y="101"/>
                  </a:lnTo>
                  <a:lnTo>
                    <a:pt x="0" y="119"/>
                  </a:lnTo>
                  <a:lnTo>
                    <a:pt x="0" y="119"/>
                  </a:lnTo>
                  <a:lnTo>
                    <a:pt x="0" y="140"/>
                  </a:lnTo>
                  <a:lnTo>
                    <a:pt x="140" y="140"/>
                  </a:lnTo>
                  <a:lnTo>
                    <a:pt x="140" y="140"/>
                  </a:lnTo>
                  <a:lnTo>
                    <a:pt x="142" y="122"/>
                  </a:lnTo>
                  <a:lnTo>
                    <a:pt x="144" y="103"/>
                  </a:lnTo>
                  <a:lnTo>
                    <a:pt x="149" y="86"/>
                  </a:lnTo>
                  <a:lnTo>
                    <a:pt x="155" y="69"/>
                  </a:lnTo>
                  <a:lnTo>
                    <a:pt x="163" y="55"/>
                  </a:lnTo>
                  <a:lnTo>
                    <a:pt x="172" y="40"/>
                  </a:lnTo>
                  <a:lnTo>
                    <a:pt x="180" y="28"/>
                  </a:lnTo>
                  <a:lnTo>
                    <a:pt x="190" y="15"/>
                  </a:lnTo>
                  <a:lnTo>
                    <a:pt x="190" y="15"/>
                  </a:lnTo>
                  <a:lnTo>
                    <a:pt x="176" y="0"/>
                  </a:lnTo>
                  <a:lnTo>
                    <a:pt x="1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34"/>
            <p:cNvSpPr/>
            <p:nvPr/>
          </p:nvSpPr>
          <p:spPr bwMode="auto">
            <a:xfrm>
              <a:off x="1673226" y="1949451"/>
              <a:ext cx="258763" cy="258763"/>
            </a:xfrm>
            <a:custGeom>
              <a:avLst/>
              <a:gdLst>
                <a:gd name="T0" fmla="*/ 81 w 163"/>
                <a:gd name="T1" fmla="*/ 163 h 163"/>
                <a:gd name="T2" fmla="*/ 81 w 163"/>
                <a:gd name="T3" fmla="*/ 163 h 163"/>
                <a:gd name="T4" fmla="*/ 98 w 163"/>
                <a:gd name="T5" fmla="*/ 161 h 163"/>
                <a:gd name="T6" fmla="*/ 112 w 163"/>
                <a:gd name="T7" fmla="*/ 157 h 163"/>
                <a:gd name="T8" fmla="*/ 127 w 163"/>
                <a:gd name="T9" fmla="*/ 149 h 163"/>
                <a:gd name="T10" fmla="*/ 138 w 163"/>
                <a:gd name="T11" fmla="*/ 138 h 163"/>
                <a:gd name="T12" fmla="*/ 148 w 163"/>
                <a:gd name="T13" fmla="*/ 126 h 163"/>
                <a:gd name="T14" fmla="*/ 156 w 163"/>
                <a:gd name="T15" fmla="*/ 113 h 163"/>
                <a:gd name="T16" fmla="*/ 161 w 163"/>
                <a:gd name="T17" fmla="*/ 99 h 163"/>
                <a:gd name="T18" fmla="*/ 163 w 163"/>
                <a:gd name="T19" fmla="*/ 82 h 163"/>
                <a:gd name="T20" fmla="*/ 163 w 163"/>
                <a:gd name="T21" fmla="*/ 82 h 163"/>
                <a:gd name="T22" fmla="*/ 161 w 163"/>
                <a:gd name="T23" fmla="*/ 65 h 163"/>
                <a:gd name="T24" fmla="*/ 156 w 163"/>
                <a:gd name="T25" fmla="*/ 50 h 163"/>
                <a:gd name="T26" fmla="*/ 148 w 163"/>
                <a:gd name="T27" fmla="*/ 36 h 163"/>
                <a:gd name="T28" fmla="*/ 138 w 163"/>
                <a:gd name="T29" fmla="*/ 23 h 163"/>
                <a:gd name="T30" fmla="*/ 127 w 163"/>
                <a:gd name="T31" fmla="*/ 15 h 163"/>
                <a:gd name="T32" fmla="*/ 112 w 163"/>
                <a:gd name="T33" fmla="*/ 7 h 163"/>
                <a:gd name="T34" fmla="*/ 98 w 163"/>
                <a:gd name="T35" fmla="*/ 2 h 163"/>
                <a:gd name="T36" fmla="*/ 81 w 163"/>
                <a:gd name="T37" fmla="*/ 0 h 163"/>
                <a:gd name="T38" fmla="*/ 81 w 163"/>
                <a:gd name="T39" fmla="*/ 0 h 163"/>
                <a:gd name="T40" fmla="*/ 64 w 163"/>
                <a:gd name="T41" fmla="*/ 2 h 163"/>
                <a:gd name="T42" fmla="*/ 50 w 163"/>
                <a:gd name="T43" fmla="*/ 7 h 163"/>
                <a:gd name="T44" fmla="*/ 35 w 163"/>
                <a:gd name="T45" fmla="*/ 15 h 163"/>
                <a:gd name="T46" fmla="*/ 23 w 163"/>
                <a:gd name="T47" fmla="*/ 23 h 163"/>
                <a:gd name="T48" fmla="*/ 14 w 163"/>
                <a:gd name="T49" fmla="*/ 36 h 163"/>
                <a:gd name="T50" fmla="*/ 6 w 163"/>
                <a:gd name="T51" fmla="*/ 50 h 163"/>
                <a:gd name="T52" fmla="*/ 2 w 163"/>
                <a:gd name="T53" fmla="*/ 65 h 163"/>
                <a:gd name="T54" fmla="*/ 0 w 163"/>
                <a:gd name="T55" fmla="*/ 82 h 163"/>
                <a:gd name="T56" fmla="*/ 0 w 163"/>
                <a:gd name="T57" fmla="*/ 82 h 163"/>
                <a:gd name="T58" fmla="*/ 2 w 163"/>
                <a:gd name="T59" fmla="*/ 99 h 163"/>
                <a:gd name="T60" fmla="*/ 6 w 163"/>
                <a:gd name="T61" fmla="*/ 113 h 163"/>
                <a:gd name="T62" fmla="*/ 14 w 163"/>
                <a:gd name="T63" fmla="*/ 126 h 163"/>
                <a:gd name="T64" fmla="*/ 23 w 163"/>
                <a:gd name="T65" fmla="*/ 138 h 163"/>
                <a:gd name="T66" fmla="*/ 35 w 163"/>
                <a:gd name="T67" fmla="*/ 149 h 163"/>
                <a:gd name="T68" fmla="*/ 50 w 163"/>
                <a:gd name="T69" fmla="*/ 157 h 163"/>
                <a:gd name="T70" fmla="*/ 64 w 163"/>
                <a:gd name="T71" fmla="*/ 161 h 163"/>
                <a:gd name="T72" fmla="*/ 81 w 163"/>
                <a:gd name="T73" fmla="*/ 163 h 163"/>
                <a:gd name="T74" fmla="*/ 81 w 163"/>
                <a:gd name="T75"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3" h="163">
                  <a:moveTo>
                    <a:pt x="81" y="163"/>
                  </a:moveTo>
                  <a:lnTo>
                    <a:pt x="81" y="163"/>
                  </a:lnTo>
                  <a:lnTo>
                    <a:pt x="98" y="161"/>
                  </a:lnTo>
                  <a:lnTo>
                    <a:pt x="112" y="157"/>
                  </a:lnTo>
                  <a:lnTo>
                    <a:pt x="127" y="149"/>
                  </a:lnTo>
                  <a:lnTo>
                    <a:pt x="138" y="138"/>
                  </a:lnTo>
                  <a:lnTo>
                    <a:pt x="148" y="126"/>
                  </a:lnTo>
                  <a:lnTo>
                    <a:pt x="156" y="113"/>
                  </a:lnTo>
                  <a:lnTo>
                    <a:pt x="161" y="99"/>
                  </a:lnTo>
                  <a:lnTo>
                    <a:pt x="163" y="82"/>
                  </a:lnTo>
                  <a:lnTo>
                    <a:pt x="163" y="82"/>
                  </a:lnTo>
                  <a:lnTo>
                    <a:pt x="161" y="65"/>
                  </a:lnTo>
                  <a:lnTo>
                    <a:pt x="156" y="50"/>
                  </a:lnTo>
                  <a:lnTo>
                    <a:pt x="148" y="36"/>
                  </a:lnTo>
                  <a:lnTo>
                    <a:pt x="138" y="23"/>
                  </a:lnTo>
                  <a:lnTo>
                    <a:pt x="127" y="15"/>
                  </a:lnTo>
                  <a:lnTo>
                    <a:pt x="112" y="7"/>
                  </a:lnTo>
                  <a:lnTo>
                    <a:pt x="98" y="2"/>
                  </a:lnTo>
                  <a:lnTo>
                    <a:pt x="81" y="0"/>
                  </a:lnTo>
                  <a:lnTo>
                    <a:pt x="81" y="0"/>
                  </a:lnTo>
                  <a:lnTo>
                    <a:pt x="64" y="2"/>
                  </a:lnTo>
                  <a:lnTo>
                    <a:pt x="50" y="7"/>
                  </a:lnTo>
                  <a:lnTo>
                    <a:pt x="35" y="15"/>
                  </a:lnTo>
                  <a:lnTo>
                    <a:pt x="23" y="23"/>
                  </a:lnTo>
                  <a:lnTo>
                    <a:pt x="14" y="36"/>
                  </a:lnTo>
                  <a:lnTo>
                    <a:pt x="6" y="50"/>
                  </a:lnTo>
                  <a:lnTo>
                    <a:pt x="2" y="65"/>
                  </a:lnTo>
                  <a:lnTo>
                    <a:pt x="0" y="82"/>
                  </a:lnTo>
                  <a:lnTo>
                    <a:pt x="0" y="82"/>
                  </a:lnTo>
                  <a:lnTo>
                    <a:pt x="2" y="99"/>
                  </a:lnTo>
                  <a:lnTo>
                    <a:pt x="6" y="113"/>
                  </a:lnTo>
                  <a:lnTo>
                    <a:pt x="14" y="126"/>
                  </a:lnTo>
                  <a:lnTo>
                    <a:pt x="23" y="138"/>
                  </a:lnTo>
                  <a:lnTo>
                    <a:pt x="35" y="149"/>
                  </a:lnTo>
                  <a:lnTo>
                    <a:pt x="50" y="157"/>
                  </a:lnTo>
                  <a:lnTo>
                    <a:pt x="64" y="161"/>
                  </a:lnTo>
                  <a:lnTo>
                    <a:pt x="81" y="163"/>
                  </a:lnTo>
                  <a:lnTo>
                    <a:pt x="81"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35"/>
            <p:cNvSpPr/>
            <p:nvPr/>
          </p:nvSpPr>
          <p:spPr bwMode="auto">
            <a:xfrm>
              <a:off x="1576388" y="2174876"/>
              <a:ext cx="447675" cy="269875"/>
            </a:xfrm>
            <a:custGeom>
              <a:avLst/>
              <a:gdLst>
                <a:gd name="T0" fmla="*/ 232 w 282"/>
                <a:gd name="T1" fmla="*/ 15 h 170"/>
                <a:gd name="T2" fmla="*/ 232 w 282"/>
                <a:gd name="T3" fmla="*/ 15 h 170"/>
                <a:gd name="T4" fmla="*/ 215 w 282"/>
                <a:gd name="T5" fmla="*/ 0 h 170"/>
                <a:gd name="T6" fmla="*/ 215 w 282"/>
                <a:gd name="T7" fmla="*/ 0 h 170"/>
                <a:gd name="T8" fmla="*/ 201 w 282"/>
                <a:gd name="T9" fmla="*/ 13 h 170"/>
                <a:gd name="T10" fmla="*/ 182 w 282"/>
                <a:gd name="T11" fmla="*/ 25 h 170"/>
                <a:gd name="T12" fmla="*/ 163 w 282"/>
                <a:gd name="T13" fmla="*/ 32 h 170"/>
                <a:gd name="T14" fmla="*/ 153 w 282"/>
                <a:gd name="T15" fmla="*/ 34 h 170"/>
                <a:gd name="T16" fmla="*/ 142 w 282"/>
                <a:gd name="T17" fmla="*/ 34 h 170"/>
                <a:gd name="T18" fmla="*/ 142 w 282"/>
                <a:gd name="T19" fmla="*/ 34 h 170"/>
                <a:gd name="T20" fmla="*/ 132 w 282"/>
                <a:gd name="T21" fmla="*/ 34 h 170"/>
                <a:gd name="T22" fmla="*/ 121 w 282"/>
                <a:gd name="T23" fmla="*/ 32 h 170"/>
                <a:gd name="T24" fmla="*/ 100 w 282"/>
                <a:gd name="T25" fmla="*/ 25 h 170"/>
                <a:gd name="T26" fmla="*/ 84 w 282"/>
                <a:gd name="T27" fmla="*/ 13 h 170"/>
                <a:gd name="T28" fmla="*/ 69 w 282"/>
                <a:gd name="T29" fmla="*/ 0 h 170"/>
                <a:gd name="T30" fmla="*/ 69 w 282"/>
                <a:gd name="T31" fmla="*/ 0 h 170"/>
                <a:gd name="T32" fmla="*/ 52 w 282"/>
                <a:gd name="T33" fmla="*/ 15 h 170"/>
                <a:gd name="T34" fmla="*/ 52 w 282"/>
                <a:gd name="T35" fmla="*/ 15 h 170"/>
                <a:gd name="T36" fmla="*/ 42 w 282"/>
                <a:gd name="T37" fmla="*/ 28 h 170"/>
                <a:gd name="T38" fmla="*/ 31 w 282"/>
                <a:gd name="T39" fmla="*/ 40 h 170"/>
                <a:gd name="T40" fmla="*/ 23 w 282"/>
                <a:gd name="T41" fmla="*/ 55 h 170"/>
                <a:gd name="T42" fmla="*/ 17 w 282"/>
                <a:gd name="T43" fmla="*/ 69 h 170"/>
                <a:gd name="T44" fmla="*/ 11 w 282"/>
                <a:gd name="T45" fmla="*/ 86 h 170"/>
                <a:gd name="T46" fmla="*/ 6 w 282"/>
                <a:gd name="T47" fmla="*/ 103 h 170"/>
                <a:gd name="T48" fmla="*/ 2 w 282"/>
                <a:gd name="T49" fmla="*/ 122 h 170"/>
                <a:gd name="T50" fmla="*/ 2 w 282"/>
                <a:gd name="T51" fmla="*/ 140 h 170"/>
                <a:gd name="T52" fmla="*/ 2 w 282"/>
                <a:gd name="T53" fmla="*/ 140 h 170"/>
                <a:gd name="T54" fmla="*/ 0 w 282"/>
                <a:gd name="T55" fmla="*/ 145 h 170"/>
                <a:gd name="T56" fmla="*/ 0 w 282"/>
                <a:gd name="T57" fmla="*/ 145 h 170"/>
                <a:gd name="T58" fmla="*/ 2 w 282"/>
                <a:gd name="T59" fmla="*/ 170 h 170"/>
                <a:gd name="T60" fmla="*/ 282 w 282"/>
                <a:gd name="T61" fmla="*/ 170 h 170"/>
                <a:gd name="T62" fmla="*/ 282 w 282"/>
                <a:gd name="T63" fmla="*/ 170 h 170"/>
                <a:gd name="T64" fmla="*/ 282 w 282"/>
                <a:gd name="T65" fmla="*/ 145 h 170"/>
                <a:gd name="T66" fmla="*/ 282 w 282"/>
                <a:gd name="T67" fmla="*/ 145 h 170"/>
                <a:gd name="T68" fmla="*/ 282 w 282"/>
                <a:gd name="T69" fmla="*/ 140 h 170"/>
                <a:gd name="T70" fmla="*/ 282 w 282"/>
                <a:gd name="T71" fmla="*/ 140 h 170"/>
                <a:gd name="T72" fmla="*/ 282 w 282"/>
                <a:gd name="T73" fmla="*/ 122 h 170"/>
                <a:gd name="T74" fmla="*/ 278 w 282"/>
                <a:gd name="T75" fmla="*/ 103 h 170"/>
                <a:gd name="T76" fmla="*/ 274 w 282"/>
                <a:gd name="T77" fmla="*/ 86 h 170"/>
                <a:gd name="T78" fmla="*/ 268 w 282"/>
                <a:gd name="T79" fmla="*/ 69 h 170"/>
                <a:gd name="T80" fmla="*/ 261 w 282"/>
                <a:gd name="T81" fmla="*/ 55 h 170"/>
                <a:gd name="T82" fmla="*/ 253 w 282"/>
                <a:gd name="T83" fmla="*/ 40 h 170"/>
                <a:gd name="T84" fmla="*/ 242 w 282"/>
                <a:gd name="T85" fmla="*/ 28 h 170"/>
                <a:gd name="T86" fmla="*/ 232 w 282"/>
                <a:gd name="T87" fmla="*/ 15 h 170"/>
                <a:gd name="T88" fmla="*/ 232 w 282"/>
                <a:gd name="T89" fmla="*/ 1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70">
                  <a:moveTo>
                    <a:pt x="232" y="15"/>
                  </a:moveTo>
                  <a:lnTo>
                    <a:pt x="232" y="15"/>
                  </a:lnTo>
                  <a:lnTo>
                    <a:pt x="215" y="0"/>
                  </a:lnTo>
                  <a:lnTo>
                    <a:pt x="215" y="0"/>
                  </a:lnTo>
                  <a:lnTo>
                    <a:pt x="201" y="13"/>
                  </a:lnTo>
                  <a:lnTo>
                    <a:pt x="182" y="25"/>
                  </a:lnTo>
                  <a:lnTo>
                    <a:pt x="163" y="32"/>
                  </a:lnTo>
                  <a:lnTo>
                    <a:pt x="153" y="34"/>
                  </a:lnTo>
                  <a:lnTo>
                    <a:pt x="142" y="34"/>
                  </a:lnTo>
                  <a:lnTo>
                    <a:pt x="142" y="34"/>
                  </a:lnTo>
                  <a:lnTo>
                    <a:pt x="132" y="34"/>
                  </a:lnTo>
                  <a:lnTo>
                    <a:pt x="121" y="32"/>
                  </a:lnTo>
                  <a:lnTo>
                    <a:pt x="100" y="25"/>
                  </a:lnTo>
                  <a:lnTo>
                    <a:pt x="84" y="13"/>
                  </a:lnTo>
                  <a:lnTo>
                    <a:pt x="69" y="0"/>
                  </a:lnTo>
                  <a:lnTo>
                    <a:pt x="69" y="0"/>
                  </a:lnTo>
                  <a:lnTo>
                    <a:pt x="52" y="15"/>
                  </a:lnTo>
                  <a:lnTo>
                    <a:pt x="52" y="15"/>
                  </a:lnTo>
                  <a:lnTo>
                    <a:pt x="42" y="28"/>
                  </a:lnTo>
                  <a:lnTo>
                    <a:pt x="31" y="40"/>
                  </a:lnTo>
                  <a:lnTo>
                    <a:pt x="23" y="55"/>
                  </a:lnTo>
                  <a:lnTo>
                    <a:pt x="17" y="69"/>
                  </a:lnTo>
                  <a:lnTo>
                    <a:pt x="11" y="86"/>
                  </a:lnTo>
                  <a:lnTo>
                    <a:pt x="6" y="103"/>
                  </a:lnTo>
                  <a:lnTo>
                    <a:pt x="2" y="122"/>
                  </a:lnTo>
                  <a:lnTo>
                    <a:pt x="2" y="140"/>
                  </a:lnTo>
                  <a:lnTo>
                    <a:pt x="2" y="140"/>
                  </a:lnTo>
                  <a:lnTo>
                    <a:pt x="0" y="145"/>
                  </a:lnTo>
                  <a:lnTo>
                    <a:pt x="0" y="145"/>
                  </a:lnTo>
                  <a:lnTo>
                    <a:pt x="2" y="170"/>
                  </a:lnTo>
                  <a:lnTo>
                    <a:pt x="282" y="170"/>
                  </a:lnTo>
                  <a:lnTo>
                    <a:pt x="282" y="170"/>
                  </a:lnTo>
                  <a:lnTo>
                    <a:pt x="282" y="145"/>
                  </a:lnTo>
                  <a:lnTo>
                    <a:pt x="282" y="145"/>
                  </a:lnTo>
                  <a:lnTo>
                    <a:pt x="282" y="140"/>
                  </a:lnTo>
                  <a:lnTo>
                    <a:pt x="282" y="140"/>
                  </a:lnTo>
                  <a:lnTo>
                    <a:pt x="282" y="122"/>
                  </a:lnTo>
                  <a:lnTo>
                    <a:pt x="278" y="103"/>
                  </a:lnTo>
                  <a:lnTo>
                    <a:pt x="274" y="86"/>
                  </a:lnTo>
                  <a:lnTo>
                    <a:pt x="268" y="69"/>
                  </a:lnTo>
                  <a:lnTo>
                    <a:pt x="261" y="55"/>
                  </a:lnTo>
                  <a:lnTo>
                    <a:pt x="253" y="40"/>
                  </a:lnTo>
                  <a:lnTo>
                    <a:pt x="242" y="28"/>
                  </a:lnTo>
                  <a:lnTo>
                    <a:pt x="232" y="15"/>
                  </a:lnTo>
                  <a:lnTo>
                    <a:pt x="232"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36"/>
            <p:cNvSpPr/>
            <p:nvPr/>
          </p:nvSpPr>
          <p:spPr bwMode="auto">
            <a:xfrm>
              <a:off x="1928813" y="1708151"/>
              <a:ext cx="247650" cy="247650"/>
            </a:xfrm>
            <a:custGeom>
              <a:avLst/>
              <a:gdLst>
                <a:gd name="T0" fmla="*/ 58 w 156"/>
                <a:gd name="T1" fmla="*/ 156 h 156"/>
                <a:gd name="T2" fmla="*/ 98 w 156"/>
                <a:gd name="T3" fmla="*/ 156 h 156"/>
                <a:gd name="T4" fmla="*/ 98 w 156"/>
                <a:gd name="T5" fmla="*/ 96 h 156"/>
                <a:gd name="T6" fmla="*/ 156 w 156"/>
                <a:gd name="T7" fmla="*/ 96 h 156"/>
                <a:gd name="T8" fmla="*/ 156 w 156"/>
                <a:gd name="T9" fmla="*/ 58 h 156"/>
                <a:gd name="T10" fmla="*/ 98 w 156"/>
                <a:gd name="T11" fmla="*/ 58 h 156"/>
                <a:gd name="T12" fmla="*/ 98 w 156"/>
                <a:gd name="T13" fmla="*/ 0 h 156"/>
                <a:gd name="T14" fmla="*/ 58 w 156"/>
                <a:gd name="T15" fmla="*/ 0 h 156"/>
                <a:gd name="T16" fmla="*/ 58 w 156"/>
                <a:gd name="T17" fmla="*/ 58 h 156"/>
                <a:gd name="T18" fmla="*/ 0 w 156"/>
                <a:gd name="T19" fmla="*/ 58 h 156"/>
                <a:gd name="T20" fmla="*/ 0 w 156"/>
                <a:gd name="T21" fmla="*/ 96 h 156"/>
                <a:gd name="T22" fmla="*/ 58 w 156"/>
                <a:gd name="T23" fmla="*/ 96 h 156"/>
                <a:gd name="T24" fmla="*/ 58 w 156"/>
                <a:gd name="T2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58" y="156"/>
                  </a:moveTo>
                  <a:lnTo>
                    <a:pt x="98" y="156"/>
                  </a:lnTo>
                  <a:lnTo>
                    <a:pt x="98" y="96"/>
                  </a:lnTo>
                  <a:lnTo>
                    <a:pt x="156" y="96"/>
                  </a:lnTo>
                  <a:lnTo>
                    <a:pt x="156" y="58"/>
                  </a:lnTo>
                  <a:lnTo>
                    <a:pt x="98" y="58"/>
                  </a:lnTo>
                  <a:lnTo>
                    <a:pt x="98" y="0"/>
                  </a:lnTo>
                  <a:lnTo>
                    <a:pt x="58" y="0"/>
                  </a:lnTo>
                  <a:lnTo>
                    <a:pt x="58" y="58"/>
                  </a:lnTo>
                  <a:lnTo>
                    <a:pt x="0" y="58"/>
                  </a:lnTo>
                  <a:lnTo>
                    <a:pt x="0" y="96"/>
                  </a:lnTo>
                  <a:lnTo>
                    <a:pt x="58" y="96"/>
                  </a:lnTo>
                  <a:lnTo>
                    <a:pt x="58"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6" name="Freeform 37"/>
          <p:cNvSpPr>
            <a:spLocks noEditPoints="1"/>
          </p:cNvSpPr>
          <p:nvPr/>
        </p:nvSpPr>
        <p:spPr bwMode="auto">
          <a:xfrm>
            <a:off x="4293481" y="1260614"/>
            <a:ext cx="415401" cy="584597"/>
          </a:xfrm>
          <a:custGeom>
            <a:avLst/>
            <a:gdLst>
              <a:gd name="T0" fmla="*/ 242 w 349"/>
              <a:gd name="T1" fmla="*/ 0 h 491"/>
              <a:gd name="T2" fmla="*/ 113 w 349"/>
              <a:gd name="T3" fmla="*/ 69 h 491"/>
              <a:gd name="T4" fmla="*/ 58 w 349"/>
              <a:gd name="T5" fmla="*/ 42 h 491"/>
              <a:gd name="T6" fmla="*/ 60 w 349"/>
              <a:gd name="T7" fmla="*/ 52 h 491"/>
              <a:gd name="T8" fmla="*/ 109 w 349"/>
              <a:gd name="T9" fmla="*/ 77 h 491"/>
              <a:gd name="T10" fmla="*/ 228 w 349"/>
              <a:gd name="T11" fmla="*/ 98 h 491"/>
              <a:gd name="T12" fmla="*/ 106 w 349"/>
              <a:gd name="T13" fmla="*/ 96 h 491"/>
              <a:gd name="T14" fmla="*/ 63 w 349"/>
              <a:gd name="T15" fmla="*/ 90 h 491"/>
              <a:gd name="T16" fmla="*/ 71 w 349"/>
              <a:gd name="T17" fmla="*/ 104 h 491"/>
              <a:gd name="T18" fmla="*/ 106 w 349"/>
              <a:gd name="T19" fmla="*/ 104 h 491"/>
              <a:gd name="T20" fmla="*/ 46 w 349"/>
              <a:gd name="T21" fmla="*/ 171 h 491"/>
              <a:gd name="T22" fmla="*/ 2 w 349"/>
              <a:gd name="T23" fmla="*/ 288 h 491"/>
              <a:gd name="T24" fmla="*/ 4 w 349"/>
              <a:gd name="T25" fmla="*/ 351 h 491"/>
              <a:gd name="T26" fmla="*/ 29 w 349"/>
              <a:gd name="T27" fmla="*/ 414 h 491"/>
              <a:gd name="T28" fmla="*/ 77 w 349"/>
              <a:gd name="T29" fmla="*/ 462 h 491"/>
              <a:gd name="T30" fmla="*/ 140 w 349"/>
              <a:gd name="T31" fmla="*/ 487 h 491"/>
              <a:gd name="T32" fmla="*/ 192 w 349"/>
              <a:gd name="T33" fmla="*/ 491 h 491"/>
              <a:gd name="T34" fmla="*/ 257 w 349"/>
              <a:gd name="T35" fmla="*/ 470 h 491"/>
              <a:gd name="T36" fmla="*/ 309 w 349"/>
              <a:gd name="T37" fmla="*/ 428 h 491"/>
              <a:gd name="T38" fmla="*/ 343 w 349"/>
              <a:gd name="T39" fmla="*/ 368 h 491"/>
              <a:gd name="T40" fmla="*/ 349 w 349"/>
              <a:gd name="T41" fmla="*/ 315 h 491"/>
              <a:gd name="T42" fmla="*/ 315 w 349"/>
              <a:gd name="T43" fmla="*/ 192 h 491"/>
              <a:gd name="T44" fmla="*/ 253 w 349"/>
              <a:gd name="T45" fmla="*/ 113 h 491"/>
              <a:gd name="T46" fmla="*/ 226 w 349"/>
              <a:gd name="T47" fmla="*/ 374 h 491"/>
              <a:gd name="T48" fmla="*/ 200 w 349"/>
              <a:gd name="T49" fmla="*/ 386 h 491"/>
              <a:gd name="T50" fmla="*/ 161 w 349"/>
              <a:gd name="T51" fmla="*/ 389 h 491"/>
              <a:gd name="T52" fmla="*/ 132 w 349"/>
              <a:gd name="T53" fmla="*/ 378 h 491"/>
              <a:gd name="T54" fmla="*/ 111 w 349"/>
              <a:gd name="T55" fmla="*/ 355 h 491"/>
              <a:gd name="T56" fmla="*/ 134 w 349"/>
              <a:gd name="T57" fmla="*/ 328 h 491"/>
              <a:gd name="T58" fmla="*/ 138 w 349"/>
              <a:gd name="T59" fmla="*/ 345 h 491"/>
              <a:gd name="T60" fmla="*/ 150 w 349"/>
              <a:gd name="T61" fmla="*/ 361 h 491"/>
              <a:gd name="T62" fmla="*/ 175 w 349"/>
              <a:gd name="T63" fmla="*/ 366 h 491"/>
              <a:gd name="T64" fmla="*/ 205 w 349"/>
              <a:gd name="T65" fmla="*/ 357 h 491"/>
              <a:gd name="T66" fmla="*/ 215 w 349"/>
              <a:gd name="T67" fmla="*/ 338 h 491"/>
              <a:gd name="T68" fmla="*/ 213 w 349"/>
              <a:gd name="T69" fmla="*/ 320 h 491"/>
              <a:gd name="T70" fmla="*/ 190 w 349"/>
              <a:gd name="T71" fmla="*/ 301 h 491"/>
              <a:gd name="T72" fmla="*/ 144 w 349"/>
              <a:gd name="T73" fmla="*/ 286 h 491"/>
              <a:gd name="T74" fmla="*/ 121 w 349"/>
              <a:gd name="T75" fmla="*/ 267 h 491"/>
              <a:gd name="T76" fmla="*/ 113 w 349"/>
              <a:gd name="T77" fmla="*/ 240 h 491"/>
              <a:gd name="T78" fmla="*/ 132 w 349"/>
              <a:gd name="T79" fmla="*/ 201 h 491"/>
              <a:gd name="T80" fmla="*/ 161 w 349"/>
              <a:gd name="T81" fmla="*/ 163 h 491"/>
              <a:gd name="T82" fmla="*/ 209 w 349"/>
              <a:gd name="T83" fmla="*/ 192 h 491"/>
              <a:gd name="T84" fmla="*/ 232 w 349"/>
              <a:gd name="T85" fmla="*/ 209 h 491"/>
              <a:gd name="T86" fmla="*/ 242 w 349"/>
              <a:gd name="T87" fmla="*/ 244 h 491"/>
              <a:gd name="T88" fmla="*/ 209 w 349"/>
              <a:gd name="T89" fmla="*/ 228 h 491"/>
              <a:gd name="T90" fmla="*/ 192 w 349"/>
              <a:gd name="T91" fmla="*/ 213 h 491"/>
              <a:gd name="T92" fmla="*/ 157 w 349"/>
              <a:gd name="T93" fmla="*/ 215 h 491"/>
              <a:gd name="T94" fmla="*/ 144 w 349"/>
              <a:gd name="T95" fmla="*/ 228 h 491"/>
              <a:gd name="T96" fmla="*/ 144 w 349"/>
              <a:gd name="T97" fmla="*/ 251 h 491"/>
              <a:gd name="T98" fmla="*/ 180 w 349"/>
              <a:gd name="T99" fmla="*/ 272 h 491"/>
              <a:gd name="T100" fmla="*/ 219 w 349"/>
              <a:gd name="T101" fmla="*/ 286 h 491"/>
              <a:gd name="T102" fmla="*/ 240 w 349"/>
              <a:gd name="T103" fmla="*/ 311 h 491"/>
              <a:gd name="T104" fmla="*/ 242 w 349"/>
              <a:gd name="T105" fmla="*/ 343 h 491"/>
              <a:gd name="T106" fmla="*/ 226 w 349"/>
              <a:gd name="T107" fmla="*/ 374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9" h="491">
                <a:moveTo>
                  <a:pt x="121" y="90"/>
                </a:moveTo>
                <a:lnTo>
                  <a:pt x="127" y="84"/>
                </a:lnTo>
                <a:lnTo>
                  <a:pt x="215" y="84"/>
                </a:lnTo>
                <a:lnTo>
                  <a:pt x="242" y="0"/>
                </a:lnTo>
                <a:lnTo>
                  <a:pt x="109" y="0"/>
                </a:lnTo>
                <a:lnTo>
                  <a:pt x="127" y="81"/>
                </a:lnTo>
                <a:lnTo>
                  <a:pt x="127" y="81"/>
                </a:lnTo>
                <a:lnTo>
                  <a:pt x="113" y="69"/>
                </a:lnTo>
                <a:lnTo>
                  <a:pt x="94" y="54"/>
                </a:lnTo>
                <a:lnTo>
                  <a:pt x="83" y="48"/>
                </a:lnTo>
                <a:lnTo>
                  <a:pt x="71" y="44"/>
                </a:lnTo>
                <a:lnTo>
                  <a:pt x="58" y="42"/>
                </a:lnTo>
                <a:lnTo>
                  <a:pt x="48" y="44"/>
                </a:lnTo>
                <a:lnTo>
                  <a:pt x="50" y="54"/>
                </a:lnTo>
                <a:lnTo>
                  <a:pt x="50" y="54"/>
                </a:lnTo>
                <a:lnTo>
                  <a:pt x="60" y="52"/>
                </a:lnTo>
                <a:lnTo>
                  <a:pt x="71" y="54"/>
                </a:lnTo>
                <a:lnTo>
                  <a:pt x="81" y="58"/>
                </a:lnTo>
                <a:lnTo>
                  <a:pt x="92" y="65"/>
                </a:lnTo>
                <a:lnTo>
                  <a:pt x="109" y="77"/>
                </a:lnTo>
                <a:lnTo>
                  <a:pt x="121" y="90"/>
                </a:lnTo>
                <a:lnTo>
                  <a:pt x="121" y="90"/>
                </a:lnTo>
                <a:close/>
                <a:moveTo>
                  <a:pt x="228" y="96"/>
                </a:moveTo>
                <a:lnTo>
                  <a:pt x="228" y="98"/>
                </a:lnTo>
                <a:lnTo>
                  <a:pt x="117" y="98"/>
                </a:lnTo>
                <a:lnTo>
                  <a:pt x="121" y="90"/>
                </a:lnTo>
                <a:lnTo>
                  <a:pt x="121" y="90"/>
                </a:lnTo>
                <a:lnTo>
                  <a:pt x="106" y="96"/>
                </a:lnTo>
                <a:lnTo>
                  <a:pt x="90" y="98"/>
                </a:lnTo>
                <a:lnTo>
                  <a:pt x="75" y="96"/>
                </a:lnTo>
                <a:lnTo>
                  <a:pt x="69" y="94"/>
                </a:lnTo>
                <a:lnTo>
                  <a:pt x="63" y="90"/>
                </a:lnTo>
                <a:lnTo>
                  <a:pt x="56" y="96"/>
                </a:lnTo>
                <a:lnTo>
                  <a:pt x="56" y="96"/>
                </a:lnTo>
                <a:lnTo>
                  <a:pt x="63" y="102"/>
                </a:lnTo>
                <a:lnTo>
                  <a:pt x="71" y="104"/>
                </a:lnTo>
                <a:lnTo>
                  <a:pt x="79" y="107"/>
                </a:lnTo>
                <a:lnTo>
                  <a:pt x="88" y="107"/>
                </a:lnTo>
                <a:lnTo>
                  <a:pt x="88" y="107"/>
                </a:lnTo>
                <a:lnTo>
                  <a:pt x="106" y="104"/>
                </a:lnTo>
                <a:lnTo>
                  <a:pt x="106" y="104"/>
                </a:lnTo>
                <a:lnTo>
                  <a:pt x="86" y="123"/>
                </a:lnTo>
                <a:lnTo>
                  <a:pt x="65" y="146"/>
                </a:lnTo>
                <a:lnTo>
                  <a:pt x="46" y="171"/>
                </a:lnTo>
                <a:lnTo>
                  <a:pt x="29" y="201"/>
                </a:lnTo>
                <a:lnTo>
                  <a:pt x="17" y="230"/>
                </a:lnTo>
                <a:lnTo>
                  <a:pt x="8" y="259"/>
                </a:lnTo>
                <a:lnTo>
                  <a:pt x="2" y="288"/>
                </a:lnTo>
                <a:lnTo>
                  <a:pt x="0" y="315"/>
                </a:lnTo>
                <a:lnTo>
                  <a:pt x="0" y="315"/>
                </a:lnTo>
                <a:lnTo>
                  <a:pt x="0" y="334"/>
                </a:lnTo>
                <a:lnTo>
                  <a:pt x="4" y="351"/>
                </a:lnTo>
                <a:lnTo>
                  <a:pt x="8" y="368"/>
                </a:lnTo>
                <a:lnTo>
                  <a:pt x="12" y="384"/>
                </a:lnTo>
                <a:lnTo>
                  <a:pt x="21" y="399"/>
                </a:lnTo>
                <a:lnTo>
                  <a:pt x="29" y="414"/>
                </a:lnTo>
                <a:lnTo>
                  <a:pt x="40" y="428"/>
                </a:lnTo>
                <a:lnTo>
                  <a:pt x="50" y="441"/>
                </a:lnTo>
                <a:lnTo>
                  <a:pt x="63" y="451"/>
                </a:lnTo>
                <a:lnTo>
                  <a:pt x="77" y="462"/>
                </a:lnTo>
                <a:lnTo>
                  <a:pt x="92" y="470"/>
                </a:lnTo>
                <a:lnTo>
                  <a:pt x="106" y="478"/>
                </a:lnTo>
                <a:lnTo>
                  <a:pt x="123" y="483"/>
                </a:lnTo>
                <a:lnTo>
                  <a:pt x="140" y="487"/>
                </a:lnTo>
                <a:lnTo>
                  <a:pt x="157" y="491"/>
                </a:lnTo>
                <a:lnTo>
                  <a:pt x="175" y="491"/>
                </a:lnTo>
                <a:lnTo>
                  <a:pt x="175" y="491"/>
                </a:lnTo>
                <a:lnTo>
                  <a:pt x="192" y="491"/>
                </a:lnTo>
                <a:lnTo>
                  <a:pt x="209" y="487"/>
                </a:lnTo>
                <a:lnTo>
                  <a:pt x="226" y="483"/>
                </a:lnTo>
                <a:lnTo>
                  <a:pt x="242" y="478"/>
                </a:lnTo>
                <a:lnTo>
                  <a:pt x="257" y="470"/>
                </a:lnTo>
                <a:lnTo>
                  <a:pt x="272" y="462"/>
                </a:lnTo>
                <a:lnTo>
                  <a:pt x="286" y="451"/>
                </a:lnTo>
                <a:lnTo>
                  <a:pt x="299" y="441"/>
                </a:lnTo>
                <a:lnTo>
                  <a:pt x="309" y="428"/>
                </a:lnTo>
                <a:lnTo>
                  <a:pt x="320" y="414"/>
                </a:lnTo>
                <a:lnTo>
                  <a:pt x="328" y="399"/>
                </a:lnTo>
                <a:lnTo>
                  <a:pt x="336" y="384"/>
                </a:lnTo>
                <a:lnTo>
                  <a:pt x="343" y="368"/>
                </a:lnTo>
                <a:lnTo>
                  <a:pt x="347" y="351"/>
                </a:lnTo>
                <a:lnTo>
                  <a:pt x="349" y="334"/>
                </a:lnTo>
                <a:lnTo>
                  <a:pt x="349" y="315"/>
                </a:lnTo>
                <a:lnTo>
                  <a:pt x="349" y="315"/>
                </a:lnTo>
                <a:lnTo>
                  <a:pt x="347" y="286"/>
                </a:lnTo>
                <a:lnTo>
                  <a:pt x="340" y="255"/>
                </a:lnTo>
                <a:lnTo>
                  <a:pt x="330" y="224"/>
                </a:lnTo>
                <a:lnTo>
                  <a:pt x="315" y="192"/>
                </a:lnTo>
                <a:lnTo>
                  <a:pt x="297" y="163"/>
                </a:lnTo>
                <a:lnTo>
                  <a:pt x="278" y="136"/>
                </a:lnTo>
                <a:lnTo>
                  <a:pt x="265" y="123"/>
                </a:lnTo>
                <a:lnTo>
                  <a:pt x="253" y="113"/>
                </a:lnTo>
                <a:lnTo>
                  <a:pt x="240" y="104"/>
                </a:lnTo>
                <a:lnTo>
                  <a:pt x="228" y="96"/>
                </a:lnTo>
                <a:lnTo>
                  <a:pt x="228" y="96"/>
                </a:lnTo>
                <a:close/>
                <a:moveTo>
                  <a:pt x="226" y="374"/>
                </a:moveTo>
                <a:lnTo>
                  <a:pt x="226" y="374"/>
                </a:lnTo>
                <a:lnTo>
                  <a:pt x="217" y="380"/>
                </a:lnTo>
                <a:lnTo>
                  <a:pt x="209" y="384"/>
                </a:lnTo>
                <a:lnTo>
                  <a:pt x="200" y="386"/>
                </a:lnTo>
                <a:lnTo>
                  <a:pt x="190" y="389"/>
                </a:lnTo>
                <a:lnTo>
                  <a:pt x="190" y="418"/>
                </a:lnTo>
                <a:lnTo>
                  <a:pt x="161" y="418"/>
                </a:lnTo>
                <a:lnTo>
                  <a:pt x="161" y="389"/>
                </a:lnTo>
                <a:lnTo>
                  <a:pt x="161" y="389"/>
                </a:lnTo>
                <a:lnTo>
                  <a:pt x="150" y="386"/>
                </a:lnTo>
                <a:lnTo>
                  <a:pt x="140" y="384"/>
                </a:lnTo>
                <a:lnTo>
                  <a:pt x="132" y="378"/>
                </a:lnTo>
                <a:lnTo>
                  <a:pt x="123" y="372"/>
                </a:lnTo>
                <a:lnTo>
                  <a:pt x="123" y="372"/>
                </a:lnTo>
                <a:lnTo>
                  <a:pt x="115" y="364"/>
                </a:lnTo>
                <a:lnTo>
                  <a:pt x="111" y="355"/>
                </a:lnTo>
                <a:lnTo>
                  <a:pt x="106" y="345"/>
                </a:lnTo>
                <a:lnTo>
                  <a:pt x="104" y="334"/>
                </a:lnTo>
                <a:lnTo>
                  <a:pt x="104" y="328"/>
                </a:lnTo>
                <a:lnTo>
                  <a:pt x="134" y="328"/>
                </a:lnTo>
                <a:lnTo>
                  <a:pt x="134" y="330"/>
                </a:lnTo>
                <a:lnTo>
                  <a:pt x="134" y="330"/>
                </a:lnTo>
                <a:lnTo>
                  <a:pt x="136" y="338"/>
                </a:lnTo>
                <a:lnTo>
                  <a:pt x="138" y="345"/>
                </a:lnTo>
                <a:lnTo>
                  <a:pt x="140" y="351"/>
                </a:lnTo>
                <a:lnTo>
                  <a:pt x="144" y="357"/>
                </a:lnTo>
                <a:lnTo>
                  <a:pt x="144" y="357"/>
                </a:lnTo>
                <a:lnTo>
                  <a:pt x="150" y="361"/>
                </a:lnTo>
                <a:lnTo>
                  <a:pt x="157" y="364"/>
                </a:lnTo>
                <a:lnTo>
                  <a:pt x="165" y="366"/>
                </a:lnTo>
                <a:lnTo>
                  <a:pt x="175" y="366"/>
                </a:lnTo>
                <a:lnTo>
                  <a:pt x="175" y="366"/>
                </a:lnTo>
                <a:lnTo>
                  <a:pt x="184" y="366"/>
                </a:lnTo>
                <a:lnTo>
                  <a:pt x="192" y="364"/>
                </a:lnTo>
                <a:lnTo>
                  <a:pt x="198" y="361"/>
                </a:lnTo>
                <a:lnTo>
                  <a:pt x="205" y="357"/>
                </a:lnTo>
                <a:lnTo>
                  <a:pt x="205" y="357"/>
                </a:lnTo>
                <a:lnTo>
                  <a:pt x="209" y="351"/>
                </a:lnTo>
                <a:lnTo>
                  <a:pt x="213" y="347"/>
                </a:lnTo>
                <a:lnTo>
                  <a:pt x="215" y="338"/>
                </a:lnTo>
                <a:lnTo>
                  <a:pt x="215" y="330"/>
                </a:lnTo>
                <a:lnTo>
                  <a:pt x="215" y="330"/>
                </a:lnTo>
                <a:lnTo>
                  <a:pt x="215" y="324"/>
                </a:lnTo>
                <a:lnTo>
                  <a:pt x="213" y="320"/>
                </a:lnTo>
                <a:lnTo>
                  <a:pt x="209" y="313"/>
                </a:lnTo>
                <a:lnTo>
                  <a:pt x="205" y="309"/>
                </a:lnTo>
                <a:lnTo>
                  <a:pt x="205" y="309"/>
                </a:lnTo>
                <a:lnTo>
                  <a:pt x="190" y="301"/>
                </a:lnTo>
                <a:lnTo>
                  <a:pt x="169" y="295"/>
                </a:lnTo>
                <a:lnTo>
                  <a:pt x="169" y="295"/>
                </a:lnTo>
                <a:lnTo>
                  <a:pt x="157" y="290"/>
                </a:lnTo>
                <a:lnTo>
                  <a:pt x="144" y="286"/>
                </a:lnTo>
                <a:lnTo>
                  <a:pt x="134" y="282"/>
                </a:lnTo>
                <a:lnTo>
                  <a:pt x="127" y="276"/>
                </a:lnTo>
                <a:lnTo>
                  <a:pt x="127" y="276"/>
                </a:lnTo>
                <a:lnTo>
                  <a:pt x="121" y="267"/>
                </a:lnTo>
                <a:lnTo>
                  <a:pt x="115" y="259"/>
                </a:lnTo>
                <a:lnTo>
                  <a:pt x="113" y="251"/>
                </a:lnTo>
                <a:lnTo>
                  <a:pt x="113" y="240"/>
                </a:lnTo>
                <a:lnTo>
                  <a:pt x="113" y="240"/>
                </a:lnTo>
                <a:lnTo>
                  <a:pt x="113" y="230"/>
                </a:lnTo>
                <a:lnTo>
                  <a:pt x="117" y="219"/>
                </a:lnTo>
                <a:lnTo>
                  <a:pt x="123" y="209"/>
                </a:lnTo>
                <a:lnTo>
                  <a:pt x="132" y="201"/>
                </a:lnTo>
                <a:lnTo>
                  <a:pt x="132" y="201"/>
                </a:lnTo>
                <a:lnTo>
                  <a:pt x="144" y="192"/>
                </a:lnTo>
                <a:lnTo>
                  <a:pt x="161" y="188"/>
                </a:lnTo>
                <a:lnTo>
                  <a:pt x="161" y="163"/>
                </a:lnTo>
                <a:lnTo>
                  <a:pt x="190" y="163"/>
                </a:lnTo>
                <a:lnTo>
                  <a:pt x="190" y="188"/>
                </a:lnTo>
                <a:lnTo>
                  <a:pt x="190" y="188"/>
                </a:lnTo>
                <a:lnTo>
                  <a:pt x="209" y="192"/>
                </a:lnTo>
                <a:lnTo>
                  <a:pt x="215" y="196"/>
                </a:lnTo>
                <a:lnTo>
                  <a:pt x="223" y="201"/>
                </a:lnTo>
                <a:lnTo>
                  <a:pt x="223" y="201"/>
                </a:lnTo>
                <a:lnTo>
                  <a:pt x="232" y="209"/>
                </a:lnTo>
                <a:lnTo>
                  <a:pt x="236" y="219"/>
                </a:lnTo>
                <a:lnTo>
                  <a:pt x="240" y="230"/>
                </a:lnTo>
                <a:lnTo>
                  <a:pt x="242" y="242"/>
                </a:lnTo>
                <a:lnTo>
                  <a:pt x="242" y="244"/>
                </a:lnTo>
                <a:lnTo>
                  <a:pt x="213" y="244"/>
                </a:lnTo>
                <a:lnTo>
                  <a:pt x="213" y="242"/>
                </a:lnTo>
                <a:lnTo>
                  <a:pt x="213" y="242"/>
                </a:lnTo>
                <a:lnTo>
                  <a:pt x="209" y="228"/>
                </a:lnTo>
                <a:lnTo>
                  <a:pt x="203" y="217"/>
                </a:lnTo>
                <a:lnTo>
                  <a:pt x="203" y="217"/>
                </a:lnTo>
                <a:lnTo>
                  <a:pt x="196" y="215"/>
                </a:lnTo>
                <a:lnTo>
                  <a:pt x="192" y="213"/>
                </a:lnTo>
                <a:lnTo>
                  <a:pt x="177" y="211"/>
                </a:lnTo>
                <a:lnTo>
                  <a:pt x="177" y="211"/>
                </a:lnTo>
                <a:lnTo>
                  <a:pt x="163" y="213"/>
                </a:lnTo>
                <a:lnTo>
                  <a:pt x="157" y="215"/>
                </a:lnTo>
                <a:lnTo>
                  <a:pt x="150" y="219"/>
                </a:lnTo>
                <a:lnTo>
                  <a:pt x="150" y="219"/>
                </a:lnTo>
                <a:lnTo>
                  <a:pt x="146" y="224"/>
                </a:lnTo>
                <a:lnTo>
                  <a:pt x="144" y="228"/>
                </a:lnTo>
                <a:lnTo>
                  <a:pt x="142" y="234"/>
                </a:lnTo>
                <a:lnTo>
                  <a:pt x="142" y="240"/>
                </a:lnTo>
                <a:lnTo>
                  <a:pt x="142" y="240"/>
                </a:lnTo>
                <a:lnTo>
                  <a:pt x="144" y="251"/>
                </a:lnTo>
                <a:lnTo>
                  <a:pt x="150" y="259"/>
                </a:lnTo>
                <a:lnTo>
                  <a:pt x="150" y="259"/>
                </a:lnTo>
                <a:lnTo>
                  <a:pt x="161" y="265"/>
                </a:lnTo>
                <a:lnTo>
                  <a:pt x="180" y="272"/>
                </a:lnTo>
                <a:lnTo>
                  <a:pt x="180" y="272"/>
                </a:lnTo>
                <a:lnTo>
                  <a:pt x="196" y="276"/>
                </a:lnTo>
                <a:lnTo>
                  <a:pt x="209" y="280"/>
                </a:lnTo>
                <a:lnTo>
                  <a:pt x="219" y="286"/>
                </a:lnTo>
                <a:lnTo>
                  <a:pt x="228" y="295"/>
                </a:lnTo>
                <a:lnTo>
                  <a:pt x="228" y="295"/>
                </a:lnTo>
                <a:lnTo>
                  <a:pt x="236" y="301"/>
                </a:lnTo>
                <a:lnTo>
                  <a:pt x="240" y="311"/>
                </a:lnTo>
                <a:lnTo>
                  <a:pt x="244" y="320"/>
                </a:lnTo>
                <a:lnTo>
                  <a:pt x="244" y="330"/>
                </a:lnTo>
                <a:lnTo>
                  <a:pt x="244" y="330"/>
                </a:lnTo>
                <a:lnTo>
                  <a:pt x="242" y="343"/>
                </a:lnTo>
                <a:lnTo>
                  <a:pt x="240" y="355"/>
                </a:lnTo>
                <a:lnTo>
                  <a:pt x="234" y="366"/>
                </a:lnTo>
                <a:lnTo>
                  <a:pt x="226" y="374"/>
                </a:lnTo>
                <a:lnTo>
                  <a:pt x="226" y="374"/>
                </a:lnTo>
                <a:close/>
              </a:path>
            </a:pathLst>
          </a:custGeom>
          <a:solidFill>
            <a:schemeClr val="accent2"/>
          </a:solidFill>
          <a:ln>
            <a:noFill/>
          </a:ln>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Freeform 38"/>
          <p:cNvSpPr>
            <a:spLocks noEditPoints="1"/>
          </p:cNvSpPr>
          <p:nvPr/>
        </p:nvSpPr>
        <p:spPr bwMode="auto">
          <a:xfrm>
            <a:off x="6305018" y="1292760"/>
            <a:ext cx="423732" cy="561976"/>
          </a:xfrm>
          <a:custGeom>
            <a:avLst/>
            <a:gdLst>
              <a:gd name="T0" fmla="*/ 303 w 356"/>
              <a:gd name="T1" fmla="*/ 0 h 472"/>
              <a:gd name="T2" fmla="*/ 53 w 356"/>
              <a:gd name="T3" fmla="*/ 52 h 472"/>
              <a:gd name="T4" fmla="*/ 0 w 356"/>
              <a:gd name="T5" fmla="*/ 153 h 472"/>
              <a:gd name="T6" fmla="*/ 2 w 356"/>
              <a:gd name="T7" fmla="*/ 163 h 472"/>
              <a:gd name="T8" fmla="*/ 11 w 356"/>
              <a:gd name="T9" fmla="*/ 188 h 472"/>
              <a:gd name="T10" fmla="*/ 27 w 356"/>
              <a:gd name="T11" fmla="*/ 217 h 472"/>
              <a:gd name="T12" fmla="*/ 53 w 356"/>
              <a:gd name="T13" fmla="*/ 240 h 472"/>
              <a:gd name="T14" fmla="*/ 69 w 356"/>
              <a:gd name="T15" fmla="*/ 249 h 472"/>
              <a:gd name="T16" fmla="*/ 99 w 356"/>
              <a:gd name="T17" fmla="*/ 284 h 472"/>
              <a:gd name="T18" fmla="*/ 142 w 356"/>
              <a:gd name="T19" fmla="*/ 307 h 472"/>
              <a:gd name="T20" fmla="*/ 50 w 356"/>
              <a:gd name="T21" fmla="*/ 418 h 472"/>
              <a:gd name="T22" fmla="*/ 305 w 356"/>
              <a:gd name="T23" fmla="*/ 472 h 472"/>
              <a:gd name="T24" fmla="*/ 213 w 356"/>
              <a:gd name="T25" fmla="*/ 418 h 472"/>
              <a:gd name="T26" fmla="*/ 213 w 356"/>
              <a:gd name="T27" fmla="*/ 307 h 472"/>
              <a:gd name="T28" fmla="*/ 255 w 356"/>
              <a:gd name="T29" fmla="*/ 284 h 472"/>
              <a:gd name="T30" fmla="*/ 287 w 356"/>
              <a:gd name="T31" fmla="*/ 249 h 472"/>
              <a:gd name="T32" fmla="*/ 303 w 356"/>
              <a:gd name="T33" fmla="*/ 240 h 472"/>
              <a:gd name="T34" fmla="*/ 328 w 356"/>
              <a:gd name="T35" fmla="*/ 217 h 472"/>
              <a:gd name="T36" fmla="*/ 345 w 356"/>
              <a:gd name="T37" fmla="*/ 188 h 472"/>
              <a:gd name="T38" fmla="*/ 353 w 356"/>
              <a:gd name="T39" fmla="*/ 163 h 472"/>
              <a:gd name="T40" fmla="*/ 356 w 356"/>
              <a:gd name="T41" fmla="*/ 52 h 472"/>
              <a:gd name="T42" fmla="*/ 23 w 356"/>
              <a:gd name="T43" fmla="*/ 153 h 472"/>
              <a:gd name="T44" fmla="*/ 53 w 356"/>
              <a:gd name="T45" fmla="*/ 75 h 472"/>
              <a:gd name="T46" fmla="*/ 53 w 356"/>
              <a:gd name="T47" fmla="*/ 186 h 472"/>
              <a:gd name="T48" fmla="*/ 55 w 356"/>
              <a:gd name="T49" fmla="*/ 211 h 472"/>
              <a:gd name="T50" fmla="*/ 42 w 356"/>
              <a:gd name="T51" fmla="*/ 194 h 472"/>
              <a:gd name="T52" fmla="*/ 25 w 356"/>
              <a:gd name="T53" fmla="*/ 163 h 472"/>
              <a:gd name="T54" fmla="*/ 23 w 356"/>
              <a:gd name="T55" fmla="*/ 153 h 472"/>
              <a:gd name="T56" fmla="*/ 180 w 356"/>
              <a:gd name="T57" fmla="*/ 151 h 472"/>
              <a:gd name="T58" fmla="*/ 151 w 356"/>
              <a:gd name="T59" fmla="*/ 130 h 472"/>
              <a:gd name="T60" fmla="*/ 161 w 356"/>
              <a:gd name="T61" fmla="*/ 96 h 472"/>
              <a:gd name="T62" fmla="*/ 199 w 356"/>
              <a:gd name="T63" fmla="*/ 96 h 472"/>
              <a:gd name="T64" fmla="*/ 209 w 356"/>
              <a:gd name="T65" fmla="*/ 130 h 472"/>
              <a:gd name="T66" fmla="*/ 333 w 356"/>
              <a:gd name="T67" fmla="*/ 153 h 472"/>
              <a:gd name="T68" fmla="*/ 330 w 356"/>
              <a:gd name="T69" fmla="*/ 163 h 472"/>
              <a:gd name="T70" fmla="*/ 314 w 356"/>
              <a:gd name="T71" fmla="*/ 194 h 472"/>
              <a:gd name="T72" fmla="*/ 301 w 356"/>
              <a:gd name="T73" fmla="*/ 211 h 472"/>
              <a:gd name="T74" fmla="*/ 303 w 356"/>
              <a:gd name="T75" fmla="*/ 186 h 472"/>
              <a:gd name="T76" fmla="*/ 333 w 356"/>
              <a:gd name="T77" fmla="*/ 7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6" h="472">
                <a:moveTo>
                  <a:pt x="303" y="52"/>
                </a:moveTo>
                <a:lnTo>
                  <a:pt x="303" y="0"/>
                </a:lnTo>
                <a:lnTo>
                  <a:pt x="53" y="0"/>
                </a:lnTo>
                <a:lnTo>
                  <a:pt x="53" y="52"/>
                </a:lnTo>
                <a:lnTo>
                  <a:pt x="0" y="52"/>
                </a:lnTo>
                <a:lnTo>
                  <a:pt x="0" y="153"/>
                </a:lnTo>
                <a:lnTo>
                  <a:pt x="0" y="153"/>
                </a:lnTo>
                <a:lnTo>
                  <a:pt x="2" y="163"/>
                </a:lnTo>
                <a:lnTo>
                  <a:pt x="4" y="176"/>
                </a:lnTo>
                <a:lnTo>
                  <a:pt x="11" y="188"/>
                </a:lnTo>
                <a:lnTo>
                  <a:pt x="17" y="203"/>
                </a:lnTo>
                <a:lnTo>
                  <a:pt x="27" y="217"/>
                </a:lnTo>
                <a:lnTo>
                  <a:pt x="40" y="230"/>
                </a:lnTo>
                <a:lnTo>
                  <a:pt x="53" y="240"/>
                </a:lnTo>
                <a:lnTo>
                  <a:pt x="69" y="249"/>
                </a:lnTo>
                <a:lnTo>
                  <a:pt x="69" y="249"/>
                </a:lnTo>
                <a:lnTo>
                  <a:pt x="82" y="268"/>
                </a:lnTo>
                <a:lnTo>
                  <a:pt x="99" y="284"/>
                </a:lnTo>
                <a:lnTo>
                  <a:pt x="119" y="297"/>
                </a:lnTo>
                <a:lnTo>
                  <a:pt x="142" y="307"/>
                </a:lnTo>
                <a:lnTo>
                  <a:pt x="142" y="418"/>
                </a:lnTo>
                <a:lnTo>
                  <a:pt x="50" y="418"/>
                </a:lnTo>
                <a:lnTo>
                  <a:pt x="50" y="472"/>
                </a:lnTo>
                <a:lnTo>
                  <a:pt x="305" y="472"/>
                </a:lnTo>
                <a:lnTo>
                  <a:pt x="305" y="418"/>
                </a:lnTo>
                <a:lnTo>
                  <a:pt x="213" y="418"/>
                </a:lnTo>
                <a:lnTo>
                  <a:pt x="213" y="307"/>
                </a:lnTo>
                <a:lnTo>
                  <a:pt x="213" y="307"/>
                </a:lnTo>
                <a:lnTo>
                  <a:pt x="236" y="297"/>
                </a:lnTo>
                <a:lnTo>
                  <a:pt x="255" y="284"/>
                </a:lnTo>
                <a:lnTo>
                  <a:pt x="272" y="268"/>
                </a:lnTo>
                <a:lnTo>
                  <a:pt x="287" y="249"/>
                </a:lnTo>
                <a:lnTo>
                  <a:pt x="287" y="249"/>
                </a:lnTo>
                <a:lnTo>
                  <a:pt x="303" y="240"/>
                </a:lnTo>
                <a:lnTo>
                  <a:pt x="316" y="230"/>
                </a:lnTo>
                <a:lnTo>
                  <a:pt x="328" y="217"/>
                </a:lnTo>
                <a:lnTo>
                  <a:pt x="337" y="203"/>
                </a:lnTo>
                <a:lnTo>
                  <a:pt x="345" y="188"/>
                </a:lnTo>
                <a:lnTo>
                  <a:pt x="351" y="176"/>
                </a:lnTo>
                <a:lnTo>
                  <a:pt x="353" y="163"/>
                </a:lnTo>
                <a:lnTo>
                  <a:pt x="356" y="153"/>
                </a:lnTo>
                <a:lnTo>
                  <a:pt x="356" y="52"/>
                </a:lnTo>
                <a:lnTo>
                  <a:pt x="303" y="52"/>
                </a:lnTo>
                <a:close/>
                <a:moveTo>
                  <a:pt x="23" y="153"/>
                </a:moveTo>
                <a:lnTo>
                  <a:pt x="23" y="75"/>
                </a:lnTo>
                <a:lnTo>
                  <a:pt x="53" y="75"/>
                </a:lnTo>
                <a:lnTo>
                  <a:pt x="53" y="186"/>
                </a:lnTo>
                <a:lnTo>
                  <a:pt x="53" y="186"/>
                </a:lnTo>
                <a:lnTo>
                  <a:pt x="53" y="199"/>
                </a:lnTo>
                <a:lnTo>
                  <a:pt x="55" y="211"/>
                </a:lnTo>
                <a:lnTo>
                  <a:pt x="55" y="211"/>
                </a:lnTo>
                <a:lnTo>
                  <a:pt x="42" y="194"/>
                </a:lnTo>
                <a:lnTo>
                  <a:pt x="32" y="178"/>
                </a:lnTo>
                <a:lnTo>
                  <a:pt x="25" y="163"/>
                </a:lnTo>
                <a:lnTo>
                  <a:pt x="23" y="153"/>
                </a:lnTo>
                <a:lnTo>
                  <a:pt x="23" y="153"/>
                </a:lnTo>
                <a:close/>
                <a:moveTo>
                  <a:pt x="228" y="186"/>
                </a:moveTo>
                <a:lnTo>
                  <a:pt x="180" y="151"/>
                </a:lnTo>
                <a:lnTo>
                  <a:pt x="132" y="186"/>
                </a:lnTo>
                <a:lnTo>
                  <a:pt x="151" y="130"/>
                </a:lnTo>
                <a:lnTo>
                  <a:pt x="103" y="96"/>
                </a:lnTo>
                <a:lnTo>
                  <a:pt x="161" y="96"/>
                </a:lnTo>
                <a:lnTo>
                  <a:pt x="180" y="40"/>
                </a:lnTo>
                <a:lnTo>
                  <a:pt x="199" y="96"/>
                </a:lnTo>
                <a:lnTo>
                  <a:pt x="255" y="96"/>
                </a:lnTo>
                <a:lnTo>
                  <a:pt x="209" y="130"/>
                </a:lnTo>
                <a:lnTo>
                  <a:pt x="228" y="186"/>
                </a:lnTo>
                <a:close/>
                <a:moveTo>
                  <a:pt x="333" y="153"/>
                </a:moveTo>
                <a:lnTo>
                  <a:pt x="333" y="153"/>
                </a:lnTo>
                <a:lnTo>
                  <a:pt x="330" y="163"/>
                </a:lnTo>
                <a:lnTo>
                  <a:pt x="324" y="178"/>
                </a:lnTo>
                <a:lnTo>
                  <a:pt x="314" y="194"/>
                </a:lnTo>
                <a:lnTo>
                  <a:pt x="301" y="211"/>
                </a:lnTo>
                <a:lnTo>
                  <a:pt x="301" y="211"/>
                </a:lnTo>
                <a:lnTo>
                  <a:pt x="303" y="199"/>
                </a:lnTo>
                <a:lnTo>
                  <a:pt x="303" y="186"/>
                </a:lnTo>
                <a:lnTo>
                  <a:pt x="303" y="75"/>
                </a:lnTo>
                <a:lnTo>
                  <a:pt x="333" y="75"/>
                </a:lnTo>
                <a:lnTo>
                  <a:pt x="333" y="153"/>
                </a:lnTo>
                <a:close/>
              </a:path>
            </a:pathLst>
          </a:custGeom>
          <a:solidFill>
            <a:schemeClr val="accent3"/>
          </a:solidFill>
          <a:ln>
            <a:noFill/>
          </a:ln>
        </p:spPr>
        <p:txBody>
          <a:bodyPr vert="horz" wrap="square" lIns="68559" tIns="34279" rIns="68559" bIns="34279" numCol="1" anchor="t" anchorCtr="0" compatLnSpc="1"/>
          <a:lstStyle/>
          <a:p>
            <a:endParaRPr lang="zh-CN" altLang="en-US" sz="90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8" name="组合 40"/>
          <p:cNvGrpSpPr/>
          <p:nvPr/>
        </p:nvGrpSpPr>
        <p:grpSpPr>
          <a:xfrm>
            <a:off x="1926522" y="2717843"/>
            <a:ext cx="983226" cy="974248"/>
            <a:chOff x="1108076" y="4159252"/>
            <a:chExt cx="1311372" cy="1298998"/>
          </a:xfrm>
        </p:grpSpPr>
        <p:sp>
          <p:nvSpPr>
            <p:cNvPr id="30" name="Rectangle 6"/>
            <p:cNvSpPr>
              <a:spLocks noChangeArrowheads="1"/>
            </p:cNvSpPr>
            <p:nvPr/>
          </p:nvSpPr>
          <p:spPr bwMode="auto">
            <a:xfrm>
              <a:off x="1108076" y="4159252"/>
              <a:ext cx="1096772"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en-US" altLang="zh-CN" sz="1200" dirty="0">
                  <a:solidFill>
                    <a:schemeClr val="tx1">
                      <a:lumMod val="75000"/>
                      <a:lumOff val="25000"/>
                    </a:schemeClr>
                  </a:solidFill>
                  <a:ea typeface="微软雅黑" panose="020B0503020204020204" pitchFamily="34" charset="-122"/>
                  <a:sym typeface="Arial" panose="020B0604020202020204" pitchFamily="34" charset="0"/>
                </a:rPr>
                <a:t>     </a:t>
              </a:r>
              <a:r>
                <a:rPr lang="zh-CN" altLang="zh-CN" sz="1200" dirty="0">
                  <a:solidFill>
                    <a:schemeClr val="tx1">
                      <a:lumMod val="75000"/>
                      <a:lumOff val="25000"/>
                    </a:schemeClr>
                  </a:solidFill>
                  <a:ea typeface="微软雅黑" panose="020B0503020204020204" pitchFamily="34" charset="-122"/>
                  <a:sym typeface="Arial" panose="020B0604020202020204" pitchFamily="34" charset="0"/>
                </a:rPr>
                <a:t>第一阶段</a:t>
              </a:r>
              <a:endParaRPr lang="zh-CN" altLang="zh-CN" sz="1200" dirty="0">
                <a:solidFill>
                  <a:schemeClr val="tx1">
                    <a:lumMod val="75000"/>
                    <a:lumOff val="25000"/>
                  </a:schemeClr>
                </a:solidFill>
                <a:ea typeface="微软雅黑" panose="020B0503020204020204" pitchFamily="34" charset="-122"/>
                <a:sym typeface="Arial" panose="020B0604020202020204" pitchFamily="34" charset="0"/>
              </a:endParaRPr>
            </a:p>
          </p:txBody>
        </p:sp>
        <p:sp>
          <p:nvSpPr>
            <p:cNvPr id="31" name="Rectangle 7"/>
            <p:cNvSpPr>
              <a:spLocks noChangeArrowheads="1"/>
            </p:cNvSpPr>
            <p:nvPr/>
          </p:nvSpPr>
          <p:spPr bwMode="auto">
            <a:xfrm>
              <a:off x="1276095" y="4511675"/>
              <a:ext cx="1067129" cy="18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安装需要的模块</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p:txBody>
        </p:sp>
        <p:sp>
          <p:nvSpPr>
            <p:cNvPr id="32" name="Rectangle 8"/>
            <p:cNvSpPr>
              <a:spLocks noChangeArrowheads="1"/>
            </p:cNvSpPr>
            <p:nvPr/>
          </p:nvSpPr>
          <p:spPr bwMode="auto">
            <a:xfrm>
              <a:off x="1276095" y="4767263"/>
              <a:ext cx="609788" cy="18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zh-CN" altLang="zh-CN" sz="900">
                  <a:solidFill>
                    <a:schemeClr val="tx1">
                      <a:lumMod val="50000"/>
                      <a:lumOff val="50000"/>
                    </a:schemeClr>
                  </a:solidFill>
                  <a:ea typeface="微软雅黑" panose="020B0503020204020204" pitchFamily="34" charset="-122"/>
                  <a:sym typeface="Arial" panose="020B0604020202020204" pitchFamily="34" charset="0"/>
                </a:rPr>
                <a:t>导入模块</a:t>
              </a:r>
              <a:endParaRPr lang="zh-CN" altLang="zh-CN" sz="900">
                <a:solidFill>
                  <a:schemeClr val="tx1">
                    <a:lumMod val="50000"/>
                    <a:lumOff val="50000"/>
                  </a:schemeClr>
                </a:solidFill>
                <a:ea typeface="微软雅黑" panose="020B0503020204020204" pitchFamily="34" charset="-122"/>
                <a:sym typeface="Arial" panose="020B0604020202020204" pitchFamily="34" charset="0"/>
              </a:endParaRPr>
            </a:p>
          </p:txBody>
        </p:sp>
        <p:sp>
          <p:nvSpPr>
            <p:cNvPr id="33" name="Rectangle 9"/>
            <p:cNvSpPr>
              <a:spLocks noChangeArrowheads="1"/>
            </p:cNvSpPr>
            <p:nvPr/>
          </p:nvSpPr>
          <p:spPr bwMode="auto">
            <a:xfrm>
              <a:off x="1276095" y="5018087"/>
              <a:ext cx="1143353" cy="18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打开</a:t>
              </a:r>
              <a:r>
                <a:rPr lang="en-US" altLang="zh-CN" sz="900" dirty="0">
                  <a:solidFill>
                    <a:schemeClr val="tx1">
                      <a:lumMod val="50000"/>
                      <a:lumOff val="50000"/>
                    </a:schemeClr>
                  </a:solidFill>
                  <a:ea typeface="微软雅黑" panose="020B0503020204020204" pitchFamily="34" charset="-122"/>
                  <a:sym typeface="Arial" panose="020B0604020202020204" pitchFamily="34" charset="0"/>
                </a:rPr>
                <a:t>csv</a:t>
              </a:r>
              <a:r>
                <a:rPr lang="zh-CN" altLang="en-US" sz="900" dirty="0">
                  <a:solidFill>
                    <a:schemeClr val="tx1">
                      <a:lumMod val="50000"/>
                      <a:lumOff val="50000"/>
                    </a:schemeClr>
                  </a:solidFill>
                  <a:sym typeface="Arial" panose="020B0604020202020204" pitchFamily="34" charset="0"/>
                </a:rPr>
                <a:t>数据文件</a:t>
              </a:r>
              <a:endParaRPr lang="zh-CN" altLang="en-US" sz="900" dirty="0">
                <a:solidFill>
                  <a:schemeClr val="tx1">
                    <a:lumMod val="50000"/>
                    <a:lumOff val="50000"/>
                  </a:schemeClr>
                </a:solidFill>
                <a:sym typeface="Arial" panose="020B0604020202020204" pitchFamily="34" charset="0"/>
              </a:endParaRPr>
            </a:p>
          </p:txBody>
        </p:sp>
        <p:sp>
          <p:nvSpPr>
            <p:cNvPr id="34" name="Rectangle 10"/>
            <p:cNvSpPr>
              <a:spLocks noChangeArrowheads="1"/>
            </p:cNvSpPr>
            <p:nvPr/>
          </p:nvSpPr>
          <p:spPr bwMode="auto">
            <a:xfrm>
              <a:off x="1265932" y="5273677"/>
              <a:ext cx="169386" cy="18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endParaRPr lang="zh-CN" altLang="zh-CN" sz="900">
                <a:solidFill>
                  <a:schemeClr val="tx1">
                    <a:lumMod val="50000"/>
                    <a:lumOff val="50000"/>
                  </a:schemeClr>
                </a:solidFill>
                <a:ea typeface="微软雅黑" panose="020B0503020204020204" pitchFamily="34" charset="-122"/>
                <a:sym typeface="Arial" panose="020B0604020202020204" pitchFamily="34" charset="0"/>
              </a:endParaRPr>
            </a:p>
          </p:txBody>
        </p:sp>
      </p:grpSp>
      <p:grpSp>
        <p:nvGrpSpPr>
          <p:cNvPr id="35" name="组合 47"/>
          <p:cNvGrpSpPr/>
          <p:nvPr/>
        </p:nvGrpSpPr>
        <p:grpSpPr>
          <a:xfrm>
            <a:off x="3904730" y="2717843"/>
            <a:ext cx="1187827" cy="818038"/>
            <a:chOff x="3746501" y="4159252"/>
            <a:chExt cx="1584258" cy="1090717"/>
          </a:xfrm>
        </p:grpSpPr>
        <p:sp>
          <p:nvSpPr>
            <p:cNvPr id="36" name="Rectangle 11"/>
            <p:cNvSpPr>
              <a:spLocks noChangeArrowheads="1"/>
            </p:cNvSpPr>
            <p:nvPr/>
          </p:nvSpPr>
          <p:spPr bwMode="auto">
            <a:xfrm>
              <a:off x="3746501" y="4159252"/>
              <a:ext cx="1096772" cy="245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algn="l" defTabSz="685800"/>
              <a:r>
                <a:rPr lang="en-US" altLang="zh-CN" sz="1200" dirty="0">
                  <a:solidFill>
                    <a:schemeClr val="tx1">
                      <a:lumMod val="75000"/>
                      <a:lumOff val="25000"/>
                    </a:schemeClr>
                  </a:solidFill>
                  <a:ea typeface="微软雅黑" panose="020B0503020204020204" pitchFamily="34" charset="-122"/>
                  <a:sym typeface="Arial" panose="020B0604020202020204" pitchFamily="34" charset="0"/>
                </a:rPr>
                <a:t>     </a:t>
              </a:r>
              <a:r>
                <a:rPr lang="zh-CN" altLang="zh-CN" sz="1200" dirty="0">
                  <a:solidFill>
                    <a:schemeClr val="tx1">
                      <a:lumMod val="75000"/>
                      <a:lumOff val="25000"/>
                    </a:schemeClr>
                  </a:solidFill>
                  <a:ea typeface="微软雅黑" panose="020B0503020204020204" pitchFamily="34" charset="-122"/>
                  <a:sym typeface="Arial" panose="020B0604020202020204" pitchFamily="34" charset="0"/>
                </a:rPr>
                <a:t>第二阶段</a:t>
              </a:r>
              <a:endParaRPr lang="zh-CN" altLang="zh-CN" sz="1200" dirty="0">
                <a:solidFill>
                  <a:schemeClr val="tx1">
                    <a:lumMod val="75000"/>
                    <a:lumOff val="25000"/>
                  </a:schemeClr>
                </a:solidFill>
                <a:ea typeface="微软雅黑" panose="020B0503020204020204" pitchFamily="34" charset="-122"/>
                <a:sym typeface="Arial" panose="020B0604020202020204" pitchFamily="34" charset="0"/>
              </a:endParaRPr>
            </a:p>
          </p:txBody>
        </p:sp>
        <p:sp>
          <p:nvSpPr>
            <p:cNvPr id="37" name="Rectangle 12"/>
            <p:cNvSpPr>
              <a:spLocks noChangeArrowheads="1"/>
            </p:cNvSpPr>
            <p:nvPr/>
          </p:nvSpPr>
          <p:spPr bwMode="auto">
            <a:xfrm>
              <a:off x="3916389" y="4511676"/>
              <a:ext cx="1414370" cy="738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algn="l"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根据分析的方向</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a:p>
              <a:pPr algn="l"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建立不同的数据</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a:p>
              <a:pPr algn="l"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模型，依靠matplotlib</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a:p>
              <a:pPr algn="l"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模块实现</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p:txBody>
        </p:sp>
      </p:grpSp>
      <p:grpSp>
        <p:nvGrpSpPr>
          <p:cNvPr id="41" name="组合 54"/>
          <p:cNvGrpSpPr/>
          <p:nvPr/>
        </p:nvGrpSpPr>
        <p:grpSpPr>
          <a:xfrm>
            <a:off x="5939730" y="2717843"/>
            <a:ext cx="944071" cy="679608"/>
            <a:chOff x="6515101" y="4159252"/>
            <a:chExt cx="1259150" cy="906144"/>
          </a:xfrm>
        </p:grpSpPr>
        <p:sp>
          <p:nvSpPr>
            <p:cNvPr id="42" name="Rectangle 16"/>
            <p:cNvSpPr>
              <a:spLocks noChangeArrowheads="1"/>
            </p:cNvSpPr>
            <p:nvPr/>
          </p:nvSpPr>
          <p:spPr bwMode="auto">
            <a:xfrm>
              <a:off x="6515101" y="4159252"/>
              <a:ext cx="1153516" cy="245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en-US" altLang="zh-CN" sz="1200" dirty="0">
                  <a:solidFill>
                    <a:schemeClr val="tx1">
                      <a:lumMod val="75000"/>
                      <a:lumOff val="25000"/>
                    </a:schemeClr>
                  </a:solidFill>
                  <a:ea typeface="微软雅黑" panose="020B0503020204020204" pitchFamily="34" charset="-122"/>
                  <a:sym typeface="Arial" panose="020B0604020202020204" pitchFamily="34" charset="0"/>
                </a:rPr>
                <a:t>      </a:t>
              </a:r>
              <a:r>
                <a:rPr lang="zh-CN" altLang="zh-CN" sz="1200" dirty="0">
                  <a:solidFill>
                    <a:schemeClr val="tx1">
                      <a:lumMod val="75000"/>
                      <a:lumOff val="25000"/>
                    </a:schemeClr>
                  </a:solidFill>
                  <a:ea typeface="微软雅黑" panose="020B0503020204020204" pitchFamily="34" charset="-122"/>
                  <a:sym typeface="Arial" panose="020B0604020202020204" pitchFamily="34" charset="0"/>
                </a:rPr>
                <a:t>第三</a:t>
              </a:r>
              <a:r>
                <a:rPr lang="zh-CN" altLang="zh-CN" sz="1200" dirty="0">
                  <a:solidFill>
                    <a:schemeClr val="tx1">
                      <a:lumMod val="75000"/>
                      <a:lumOff val="25000"/>
                    </a:schemeClr>
                  </a:solidFill>
                  <a:sym typeface="Arial" panose="020B0604020202020204" pitchFamily="34" charset="0"/>
                </a:rPr>
                <a:t>阶段</a:t>
              </a:r>
              <a:endParaRPr lang="zh-CN" altLang="zh-CN" sz="1200" dirty="0">
                <a:solidFill>
                  <a:schemeClr val="tx1">
                    <a:lumMod val="75000"/>
                    <a:lumOff val="25000"/>
                  </a:schemeClr>
                </a:solidFill>
                <a:sym typeface="Arial" panose="020B0604020202020204" pitchFamily="34" charset="0"/>
              </a:endParaRPr>
            </a:p>
          </p:txBody>
        </p:sp>
        <p:sp>
          <p:nvSpPr>
            <p:cNvPr id="43" name="Rectangle 17"/>
            <p:cNvSpPr>
              <a:spLocks noChangeArrowheads="1"/>
            </p:cNvSpPr>
            <p:nvPr/>
          </p:nvSpPr>
          <p:spPr bwMode="auto">
            <a:xfrm>
              <a:off x="6707122" y="4511676"/>
              <a:ext cx="1067129"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通过得到的图形</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a:p>
              <a:pPr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数据来分析问题</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a:p>
              <a:pPr defTabSz="685800"/>
              <a:r>
                <a:rPr lang="zh-CN" altLang="zh-CN" sz="900" dirty="0">
                  <a:solidFill>
                    <a:schemeClr val="tx1">
                      <a:lumMod val="50000"/>
                      <a:lumOff val="50000"/>
                    </a:schemeClr>
                  </a:solidFill>
                  <a:ea typeface="微软雅黑" panose="020B0503020204020204" pitchFamily="34" charset="-122"/>
                  <a:sym typeface="Arial" panose="020B0604020202020204" pitchFamily="34" charset="0"/>
                </a:rPr>
                <a:t>并得出结论</a:t>
              </a:r>
              <a:endParaRPr lang="zh-CN" altLang="zh-CN" sz="900" dirty="0">
                <a:solidFill>
                  <a:schemeClr val="tx1">
                    <a:lumMod val="50000"/>
                    <a:lumOff val="50000"/>
                  </a:schemeClr>
                </a:solidFill>
                <a:ea typeface="微软雅黑" panose="020B0503020204020204" pitchFamily="34" charset="-122"/>
                <a:sym typeface="Arial" panose="020B0604020202020204" pitchFamily="34" charset="0"/>
              </a:endParaRPr>
            </a:p>
          </p:txBody>
        </p:sp>
      </p:grpSp>
      <p:sp>
        <p:nvSpPr>
          <p:cNvPr id="47" name="矩形 46"/>
          <p:cNvSpPr/>
          <p:nvPr/>
        </p:nvSpPr>
        <p:spPr>
          <a:xfrm>
            <a:off x="0" y="-286"/>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42"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000"/>
                                        <p:tgtEl>
                                          <p:spTgt spid="14"/>
                                        </p:tgtEl>
                                      </p:cBhvr>
                                    </p:animEffect>
                                    <p:anim calcmode="lin" valueType="num">
                                      <p:cBhvr>
                                        <p:cTn id="21" dur="1000" fill="hold"/>
                                        <p:tgtEl>
                                          <p:spTgt spid="14"/>
                                        </p:tgtEl>
                                        <p:attrNameLst>
                                          <p:attrName>ppt_x</p:attrName>
                                        </p:attrNameLst>
                                      </p:cBhvr>
                                      <p:tavLst>
                                        <p:tav tm="0">
                                          <p:val>
                                            <p:strVal val="#ppt_x"/>
                                          </p:val>
                                        </p:tav>
                                        <p:tav tm="100000">
                                          <p:val>
                                            <p:strVal val="#ppt_x"/>
                                          </p:val>
                                        </p:tav>
                                      </p:tavLst>
                                    </p:anim>
                                    <p:anim calcmode="lin" valueType="num">
                                      <p:cBhvr>
                                        <p:cTn id="22" dur="1000" fill="hold"/>
                                        <p:tgtEl>
                                          <p:spTgt spid="14"/>
                                        </p:tgtEl>
                                        <p:attrNameLst>
                                          <p:attrName>ppt_y</p:attrName>
                                        </p:attrNameLst>
                                      </p:cBhvr>
                                      <p:tavLst>
                                        <p:tav tm="0">
                                          <p:val>
                                            <p:strVal val="#ppt_y+.1"/>
                                          </p:val>
                                        </p:tav>
                                        <p:tav tm="100000">
                                          <p:val>
                                            <p:strVal val="#ppt_y"/>
                                          </p:val>
                                        </p:tav>
                                      </p:tavLst>
                                    </p:anim>
                                  </p:childTnLst>
                                </p:cTn>
                              </p:par>
                              <p:par>
                                <p:cTn id="23" presetID="47"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1000"/>
                                        <p:tgtEl>
                                          <p:spTgt spid="18"/>
                                        </p:tgtEl>
                                      </p:cBhvr>
                                    </p:animEffect>
                                    <p:anim calcmode="lin" valueType="num">
                                      <p:cBhvr>
                                        <p:cTn id="26" dur="1000" fill="hold"/>
                                        <p:tgtEl>
                                          <p:spTgt spid="18"/>
                                        </p:tgtEl>
                                        <p:attrNameLst>
                                          <p:attrName>ppt_x</p:attrName>
                                        </p:attrNameLst>
                                      </p:cBhvr>
                                      <p:tavLst>
                                        <p:tav tm="0">
                                          <p:val>
                                            <p:strVal val="#ppt_x"/>
                                          </p:val>
                                        </p:tav>
                                        <p:tav tm="100000">
                                          <p:val>
                                            <p:strVal val="#ppt_x"/>
                                          </p:val>
                                        </p:tav>
                                      </p:tavLst>
                                    </p:anim>
                                    <p:anim calcmode="lin" valueType="num">
                                      <p:cBhvr>
                                        <p:cTn id="27" dur="1000" fill="hold"/>
                                        <p:tgtEl>
                                          <p:spTgt spid="18"/>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1000"/>
                                        <p:tgtEl>
                                          <p:spTgt spid="26"/>
                                        </p:tgtEl>
                                      </p:cBhvr>
                                    </p:animEffect>
                                    <p:anim calcmode="lin" valueType="num">
                                      <p:cBhvr>
                                        <p:cTn id="31" dur="1000" fill="hold"/>
                                        <p:tgtEl>
                                          <p:spTgt spid="26"/>
                                        </p:tgtEl>
                                        <p:attrNameLst>
                                          <p:attrName>ppt_x</p:attrName>
                                        </p:attrNameLst>
                                      </p:cBhvr>
                                      <p:tavLst>
                                        <p:tav tm="0">
                                          <p:val>
                                            <p:strVal val="#ppt_x"/>
                                          </p:val>
                                        </p:tav>
                                        <p:tav tm="100000">
                                          <p:val>
                                            <p:strVal val="#ppt_x"/>
                                          </p:val>
                                        </p:tav>
                                      </p:tavLst>
                                    </p:anim>
                                    <p:anim calcmode="lin" valueType="num">
                                      <p:cBhvr>
                                        <p:cTn id="32" dur="1000" fill="hold"/>
                                        <p:tgtEl>
                                          <p:spTgt spid="26"/>
                                        </p:tgtEl>
                                        <p:attrNameLst>
                                          <p:attrName>ppt_y</p:attrName>
                                        </p:attrNameLst>
                                      </p:cBhvr>
                                      <p:tavLst>
                                        <p:tav tm="0">
                                          <p:val>
                                            <p:strVal val="#ppt_y-.1"/>
                                          </p:val>
                                        </p:tav>
                                        <p:tav tm="100000">
                                          <p:val>
                                            <p:strVal val="#ppt_y"/>
                                          </p:val>
                                        </p:tav>
                                      </p:tavLst>
                                    </p:anim>
                                  </p:childTnLst>
                                </p:cTn>
                              </p:par>
                              <p:par>
                                <p:cTn id="33" presetID="47"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1000"/>
                                        <p:tgtEl>
                                          <p:spTgt spid="27"/>
                                        </p:tgtEl>
                                      </p:cBhvr>
                                    </p:animEffect>
                                    <p:anim calcmode="lin" valueType="num">
                                      <p:cBhvr>
                                        <p:cTn id="36" dur="1000" fill="hold"/>
                                        <p:tgtEl>
                                          <p:spTgt spid="27"/>
                                        </p:tgtEl>
                                        <p:attrNameLst>
                                          <p:attrName>ppt_x</p:attrName>
                                        </p:attrNameLst>
                                      </p:cBhvr>
                                      <p:tavLst>
                                        <p:tav tm="0">
                                          <p:val>
                                            <p:strVal val="#ppt_x"/>
                                          </p:val>
                                        </p:tav>
                                        <p:tav tm="100000">
                                          <p:val>
                                            <p:strVal val="#ppt_x"/>
                                          </p:val>
                                        </p:tav>
                                      </p:tavLst>
                                    </p:anim>
                                    <p:anim calcmode="lin" valueType="num">
                                      <p:cBhvr>
                                        <p:cTn id="37" dur="1000" fill="hold"/>
                                        <p:tgtEl>
                                          <p:spTgt spid="27"/>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70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1000"/>
                                        <p:tgtEl>
                                          <p:spTgt spid="28"/>
                                        </p:tgtEl>
                                      </p:cBhvr>
                                    </p:animEffect>
                                    <p:anim calcmode="lin" valueType="num">
                                      <p:cBhvr>
                                        <p:cTn id="41" dur="1000" fill="hold"/>
                                        <p:tgtEl>
                                          <p:spTgt spid="28"/>
                                        </p:tgtEl>
                                        <p:attrNameLst>
                                          <p:attrName>ppt_x</p:attrName>
                                        </p:attrNameLst>
                                      </p:cBhvr>
                                      <p:tavLst>
                                        <p:tav tm="0">
                                          <p:val>
                                            <p:strVal val="#ppt_x"/>
                                          </p:val>
                                        </p:tav>
                                        <p:tav tm="100000">
                                          <p:val>
                                            <p:strVal val="#ppt_x"/>
                                          </p:val>
                                        </p:tav>
                                      </p:tavLst>
                                    </p:anim>
                                    <p:anim calcmode="lin" valueType="num">
                                      <p:cBhvr>
                                        <p:cTn id="42" dur="1000" fill="hold"/>
                                        <p:tgtEl>
                                          <p:spTgt spid="28"/>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00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1000"/>
                                        <p:tgtEl>
                                          <p:spTgt spid="35"/>
                                        </p:tgtEl>
                                      </p:cBhvr>
                                    </p:animEffect>
                                    <p:anim calcmode="lin" valueType="num">
                                      <p:cBhvr>
                                        <p:cTn id="46" dur="1000" fill="hold"/>
                                        <p:tgtEl>
                                          <p:spTgt spid="35"/>
                                        </p:tgtEl>
                                        <p:attrNameLst>
                                          <p:attrName>ppt_x</p:attrName>
                                        </p:attrNameLst>
                                      </p:cBhvr>
                                      <p:tavLst>
                                        <p:tav tm="0">
                                          <p:val>
                                            <p:strVal val="#ppt_x"/>
                                          </p:val>
                                        </p:tav>
                                        <p:tav tm="100000">
                                          <p:val>
                                            <p:strVal val="#ppt_x"/>
                                          </p:val>
                                        </p:tav>
                                      </p:tavLst>
                                    </p:anim>
                                    <p:anim calcmode="lin" valueType="num">
                                      <p:cBhvr>
                                        <p:cTn id="47" dur="1000" fill="hold"/>
                                        <p:tgtEl>
                                          <p:spTgt spid="35"/>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1400"/>
                                  </p:stCondLst>
                                  <p:childTnLst>
                                    <p:set>
                                      <p:cBhvr>
                                        <p:cTn id="49" dur="1" fill="hold">
                                          <p:stCondLst>
                                            <p:cond delay="0"/>
                                          </p:stCondLst>
                                        </p:cTn>
                                        <p:tgtEl>
                                          <p:spTgt spid="41"/>
                                        </p:tgtEl>
                                        <p:attrNameLst>
                                          <p:attrName>style.visibility</p:attrName>
                                        </p:attrNameLst>
                                      </p:cBhvr>
                                      <p:to>
                                        <p:strVal val="visible"/>
                                      </p:to>
                                    </p:set>
                                    <p:animEffect transition="in" filter="fade">
                                      <p:cBhvr>
                                        <p:cTn id="50" dur="1000"/>
                                        <p:tgtEl>
                                          <p:spTgt spid="41"/>
                                        </p:tgtEl>
                                      </p:cBhvr>
                                    </p:animEffect>
                                    <p:anim calcmode="lin" valueType="num">
                                      <p:cBhvr>
                                        <p:cTn id="51" dur="1000" fill="hold"/>
                                        <p:tgtEl>
                                          <p:spTgt spid="41"/>
                                        </p:tgtEl>
                                        <p:attrNameLst>
                                          <p:attrName>ppt_x</p:attrName>
                                        </p:attrNameLst>
                                      </p:cBhvr>
                                      <p:tavLst>
                                        <p:tav tm="0">
                                          <p:val>
                                            <p:strVal val="#ppt_x"/>
                                          </p:val>
                                        </p:tav>
                                        <p:tav tm="100000">
                                          <p:val>
                                            <p:strVal val="#ppt_x"/>
                                          </p:val>
                                        </p:tav>
                                      </p:tavLst>
                                    </p:anim>
                                    <p:anim calcmode="lin" valueType="num">
                                      <p:cBhvr>
                                        <p:cTn id="52"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6" grpId="0" animBg="1"/>
      <p:bldP spid="2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1520" y="187447"/>
            <a:ext cx="1554480" cy="368300"/>
          </a:xfrm>
          <a:prstGeom prst="rect">
            <a:avLst/>
          </a:prstGeom>
          <a:noFill/>
        </p:spPr>
        <p:txBody>
          <a:bodyPr wrap="none" rtlCol="0">
            <a:spAutoFit/>
          </a:bodyPr>
          <a:lstStyle/>
          <a:p>
            <a:pPr lvl="0"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分析问题方向</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等腰三角形 4"/>
          <p:cNvSpPr/>
          <p:nvPr/>
        </p:nvSpPr>
        <p:spPr>
          <a:xfrm>
            <a:off x="324290" y="1995740"/>
            <a:ext cx="1732500" cy="745058"/>
          </a:xfrm>
          <a:prstGeom prst="triangle">
            <a:avLst>
              <a:gd name="adj" fmla="val 619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zh-CN" altLang="en-US" sz="1800">
              <a:solidFill>
                <a:schemeClr val="accent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等腰三角形 5"/>
          <p:cNvSpPr/>
          <p:nvPr/>
        </p:nvSpPr>
        <p:spPr>
          <a:xfrm rot="10800000">
            <a:off x="2052156" y="2740798"/>
            <a:ext cx="1732500" cy="745058"/>
          </a:xfrm>
          <a:prstGeom prst="triangle">
            <a:avLst>
              <a:gd name="adj" fmla="val 368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zh-CN" altLang="en-US" sz="1800">
              <a:solidFill>
                <a:schemeClr val="accent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等腰三角形 6"/>
          <p:cNvSpPr/>
          <p:nvPr/>
        </p:nvSpPr>
        <p:spPr>
          <a:xfrm>
            <a:off x="3780022" y="1995741"/>
            <a:ext cx="1732500" cy="745058"/>
          </a:xfrm>
          <a:prstGeom prst="triangle">
            <a:avLst>
              <a:gd name="adj" fmla="val 6195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zh-CN" altLang="en-US" sz="1800">
              <a:solidFill>
                <a:schemeClr val="accent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等腰三角形 7"/>
          <p:cNvSpPr/>
          <p:nvPr/>
        </p:nvSpPr>
        <p:spPr>
          <a:xfrm rot="10800000">
            <a:off x="5507890" y="2740799"/>
            <a:ext cx="1732500" cy="745058"/>
          </a:xfrm>
          <a:prstGeom prst="triangle">
            <a:avLst>
              <a:gd name="adj" fmla="val 3682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zh-CN" altLang="en-US" sz="1800">
              <a:solidFill>
                <a:schemeClr val="accent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1566720" y="1232782"/>
            <a:ext cx="2117090" cy="306705"/>
          </a:xfrm>
          <a:prstGeom prst="rect">
            <a:avLst/>
          </a:prstGeom>
        </p:spPr>
        <p:txBody>
          <a:bodyPr wrap="none" lIns="68568" tIns="34284" rIns="68568" bIns="34284">
            <a:spAutoFit/>
          </a:bodyPr>
          <a:lstStyle/>
          <a:p>
            <a:pPr algn="l">
              <a:lnSpc>
                <a:spcPct val="130000"/>
              </a:lnSpc>
            </a:pPr>
            <a:r>
              <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该当伏地魔还是应该出去钢枪</a:t>
            </a:r>
            <a:endPar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p:cNvSpPr/>
          <p:nvPr/>
        </p:nvSpPr>
        <p:spPr>
          <a:xfrm>
            <a:off x="893158" y="2380326"/>
            <a:ext cx="673100" cy="282575"/>
          </a:xfrm>
          <a:prstGeom prst="rect">
            <a:avLst/>
          </a:prstGeom>
        </p:spPr>
        <p:txBody>
          <a:bodyPr wrap="none" lIns="68568" tIns="34284" rIns="68568" bIns="34284">
            <a:spAutoFit/>
          </a:bodyPr>
          <a:lstStyle/>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问题一</a:t>
            </a:r>
            <a:endParaRPr lang="en-US" altLang="zh-CN"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矩形 11"/>
          <p:cNvSpPr/>
          <p:nvPr/>
        </p:nvSpPr>
        <p:spPr>
          <a:xfrm>
            <a:off x="4413747" y="2380326"/>
            <a:ext cx="673100" cy="282575"/>
          </a:xfrm>
          <a:prstGeom prst="rect">
            <a:avLst/>
          </a:prstGeom>
        </p:spPr>
        <p:txBody>
          <a:bodyPr wrap="none" lIns="68568" tIns="34284" rIns="68568" bIns="34284">
            <a:spAutoFit/>
          </a:bodyPr>
          <a:lstStyle/>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问题三</a:t>
            </a:r>
            <a:endPar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矩形 12"/>
          <p:cNvSpPr/>
          <p:nvPr/>
        </p:nvSpPr>
        <p:spPr>
          <a:xfrm>
            <a:off x="2634922" y="2836328"/>
            <a:ext cx="673100" cy="282575"/>
          </a:xfrm>
          <a:prstGeom prst="rect">
            <a:avLst/>
          </a:prstGeom>
        </p:spPr>
        <p:txBody>
          <a:bodyPr wrap="none" lIns="68568" tIns="34284" rIns="68568" bIns="34284">
            <a:spAutoFit/>
          </a:bodyPr>
          <a:lstStyle/>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问题二</a:t>
            </a:r>
            <a:endPar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13"/>
          <p:cNvSpPr/>
          <p:nvPr/>
        </p:nvSpPr>
        <p:spPr>
          <a:xfrm>
            <a:off x="6127718" y="2836328"/>
            <a:ext cx="673100" cy="282575"/>
          </a:xfrm>
          <a:prstGeom prst="rect">
            <a:avLst/>
          </a:prstGeom>
        </p:spPr>
        <p:txBody>
          <a:bodyPr wrap="none" lIns="68568" tIns="34284" rIns="68568" bIns="34284">
            <a:spAutoFit/>
          </a:bodyPr>
          <a:lstStyle/>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问题四</a:t>
            </a:r>
            <a:endPar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5" name="直接连接符 14"/>
          <p:cNvCxnSpPr/>
          <p:nvPr/>
        </p:nvCxnSpPr>
        <p:spPr>
          <a:xfrm>
            <a:off x="1398140" y="1312250"/>
            <a:ext cx="0" cy="685800"/>
          </a:xfrm>
          <a:prstGeom prst="line">
            <a:avLst/>
          </a:prstGeom>
          <a:ln>
            <a:solidFill>
              <a:schemeClr val="accent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4907880" y="1232218"/>
            <a:ext cx="1507490" cy="306705"/>
          </a:xfrm>
          <a:prstGeom prst="rect">
            <a:avLst/>
          </a:prstGeom>
        </p:spPr>
        <p:txBody>
          <a:bodyPr wrap="none" lIns="68568" tIns="34284" rIns="68568" bIns="34284">
            <a:spAutoFit/>
          </a:bodyPr>
          <a:lstStyle/>
          <a:p>
            <a:pPr algn="l">
              <a:lnSpc>
                <a:spcPct val="130000"/>
              </a:lnSpc>
            </a:pPr>
            <a:r>
              <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开局跳哪里比较安全</a:t>
            </a:r>
            <a:endPar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8" name="直接连接符 17"/>
          <p:cNvCxnSpPr/>
          <p:nvPr/>
        </p:nvCxnSpPr>
        <p:spPr>
          <a:xfrm>
            <a:off x="4844713" y="1312321"/>
            <a:ext cx="0" cy="685800"/>
          </a:xfrm>
          <a:prstGeom prst="line">
            <a:avLst/>
          </a:prstGeom>
          <a:ln>
            <a:solidFill>
              <a:schemeClr val="accent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137672" y="3482848"/>
            <a:ext cx="0" cy="6858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712010" y="3862943"/>
            <a:ext cx="2421890" cy="306705"/>
          </a:xfrm>
          <a:prstGeom prst="rect">
            <a:avLst/>
          </a:prstGeom>
        </p:spPr>
        <p:txBody>
          <a:bodyPr wrap="none" lIns="68568" tIns="34284" rIns="68568" bIns="34284">
            <a:spAutoFit/>
          </a:bodyPr>
          <a:lstStyle/>
          <a:p>
            <a:pPr algn="l">
              <a:lnSpc>
                <a:spcPct val="130000"/>
              </a:lnSpc>
            </a:pPr>
            <a:r>
              <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什么武器选择的多，吃鸡的几率大</a:t>
            </a:r>
            <a:endPar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p:nvCxnSpPr>
        <p:spPr>
          <a:xfrm>
            <a:off x="6593767" y="3482848"/>
            <a:ext cx="0" cy="68580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4023995" y="3862705"/>
            <a:ext cx="2508250" cy="251460"/>
          </a:xfrm>
          <a:prstGeom prst="rect">
            <a:avLst/>
          </a:prstGeom>
        </p:spPr>
        <p:txBody>
          <a:bodyPr wrap="square" lIns="68568" tIns="34284" rIns="68568" bIns="34284">
            <a:spAutoFit/>
          </a:bodyPr>
          <a:lstStyle/>
          <a:p>
            <a:pPr algn="l"/>
            <a:r>
              <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应该单打独斗还是与队友一起配合</a:t>
            </a:r>
            <a:endPar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矩形 24"/>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等腰三角形 1"/>
          <p:cNvSpPr/>
          <p:nvPr/>
        </p:nvSpPr>
        <p:spPr>
          <a:xfrm>
            <a:off x="7236360" y="1998484"/>
            <a:ext cx="1732500" cy="745058"/>
          </a:xfrm>
          <a:prstGeom prst="triangle">
            <a:avLst>
              <a:gd name="adj" fmla="val 3682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p>
            <a:pPr algn="ctr"/>
            <a:endParaRPr lang="zh-CN" altLang="en-US" sz="1800">
              <a:solidFill>
                <a:schemeClr val="accent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矩形 2"/>
          <p:cNvSpPr/>
          <p:nvPr/>
        </p:nvSpPr>
        <p:spPr>
          <a:xfrm>
            <a:off x="7668228" y="2283878"/>
            <a:ext cx="669290" cy="282575"/>
          </a:xfrm>
          <a:prstGeom prst="rect">
            <a:avLst/>
          </a:prstGeom>
        </p:spPr>
        <p:txBody>
          <a:bodyPr wrap="none" lIns="68568" tIns="34284" rIns="68568" bIns="34284">
            <a:spAutoFit/>
          </a:bodyPr>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问题五</a:t>
            </a:r>
            <a:endParaRPr lang="en-US" altLang="zh-CN"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0" name="直接连接符 9"/>
          <p:cNvCxnSpPr/>
          <p:nvPr/>
        </p:nvCxnSpPr>
        <p:spPr>
          <a:xfrm rot="10800000">
            <a:off x="7856147" y="1275588"/>
            <a:ext cx="0" cy="68580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6797640" y="925513"/>
            <a:ext cx="2117090" cy="306705"/>
          </a:xfrm>
          <a:prstGeom prst="rect">
            <a:avLst/>
          </a:prstGeom>
        </p:spPr>
        <p:txBody>
          <a:bodyPr wrap="none" lIns="68568" tIns="34284" rIns="68568" bIns="34284">
            <a:spAutoFit/>
          </a:bodyPr>
          <a:p>
            <a:pPr algn="l">
              <a:lnSpc>
                <a:spcPct val="130000"/>
              </a:lnSpc>
            </a:pPr>
            <a:r>
              <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玩这个游戏的开挂比例有多大</a:t>
            </a:r>
            <a:endParaRPr lang="zh-CN" altLang="en-US" sz="12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nodeType="withEffect">
                                  <p:stCondLst>
                                    <p:cond delay="50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22" presetClass="entr" presetSubtype="8"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childTnLst>
                          </p:cTn>
                        </p:par>
                        <p:par>
                          <p:cTn id="17" fill="hold">
                            <p:stCondLst>
                              <p:cond delay="500"/>
                            </p:stCondLst>
                            <p:childTnLst>
                              <p:par>
                                <p:cTn id="18" presetID="22" presetClass="entr" presetSubtype="1"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up)">
                                      <p:cBhvr>
                                        <p:cTn id="20" dur="500"/>
                                        <p:tgtEl>
                                          <p:spTgt spid="6"/>
                                        </p:tgtEl>
                                      </p:cBhvr>
                                    </p:animEffect>
                                  </p:childTnLst>
                                </p:cTn>
                              </p:par>
                              <p:par>
                                <p:cTn id="21" presetID="22" presetClass="entr" presetSubtype="1" fill="hold" nodeType="withEffect">
                                  <p:stCondLst>
                                    <p:cond delay="500"/>
                                  </p:stCondLst>
                                  <p:childTnLst>
                                    <p:set>
                                      <p:cBhvr>
                                        <p:cTn id="22" dur="1" fill="hold">
                                          <p:stCondLst>
                                            <p:cond delay="0"/>
                                          </p:stCondLst>
                                        </p:cTn>
                                        <p:tgtEl>
                                          <p:spTgt spid="19"/>
                                        </p:tgtEl>
                                        <p:attrNameLst>
                                          <p:attrName>style.visibility</p:attrName>
                                        </p:attrNameLst>
                                      </p:cBhvr>
                                      <p:to>
                                        <p:strVal val="visible"/>
                                      </p:to>
                                    </p:set>
                                    <p:animEffect transition="in" filter="wipe(up)">
                                      <p:cBhvr>
                                        <p:cTn id="23" dur="500"/>
                                        <p:tgtEl>
                                          <p:spTgt spid="19"/>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22" presetClass="entr" presetSubtype="2" fill="hold" grpId="0" nodeType="withEffect">
                                  <p:stCondLst>
                                    <p:cond delay="750"/>
                                  </p:stCondLst>
                                  <p:childTnLst>
                                    <p:set>
                                      <p:cBhvr>
                                        <p:cTn id="28" dur="1" fill="hold">
                                          <p:stCondLst>
                                            <p:cond delay="0"/>
                                          </p:stCondLst>
                                        </p:cTn>
                                        <p:tgtEl>
                                          <p:spTgt spid="20"/>
                                        </p:tgtEl>
                                        <p:attrNameLst>
                                          <p:attrName>style.visibility</p:attrName>
                                        </p:attrNameLst>
                                      </p:cBhvr>
                                      <p:to>
                                        <p:strVal val="visible"/>
                                      </p:to>
                                    </p:set>
                                    <p:animEffect transition="in" filter="wipe(right)">
                                      <p:cBhvr>
                                        <p:cTn id="29" dur="500"/>
                                        <p:tgtEl>
                                          <p:spTgt spid="20"/>
                                        </p:tgtEl>
                                      </p:cBhvr>
                                    </p:animEffect>
                                  </p:childTnLst>
                                </p:cTn>
                              </p:par>
                            </p:childTnLst>
                          </p:cTn>
                        </p:par>
                        <p:par>
                          <p:cTn id="30" fill="hold">
                            <p:stCondLst>
                              <p:cond delay="1000"/>
                            </p:stCondLst>
                            <p:childTnLst>
                              <p:par>
                                <p:cTn id="31" presetID="22" presetClass="entr" presetSubtype="4"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wipe(down)">
                                      <p:cBhvr>
                                        <p:cTn id="33" dur="500"/>
                                        <p:tgtEl>
                                          <p:spTgt spid="7"/>
                                        </p:tgtEl>
                                      </p:cBhvr>
                                    </p:animEffect>
                                  </p:childTnLst>
                                </p:cTn>
                              </p:par>
                              <p:par>
                                <p:cTn id="34" presetID="22" presetClass="entr" presetSubtype="4" fill="hold" nodeType="withEffect">
                                  <p:stCondLst>
                                    <p:cond delay="500"/>
                                  </p:stCondLst>
                                  <p:childTnLst>
                                    <p:set>
                                      <p:cBhvr>
                                        <p:cTn id="35" dur="1" fill="hold">
                                          <p:stCondLst>
                                            <p:cond delay="0"/>
                                          </p:stCondLst>
                                        </p:cTn>
                                        <p:tgtEl>
                                          <p:spTgt spid="18"/>
                                        </p:tgtEl>
                                        <p:attrNameLst>
                                          <p:attrName>style.visibility</p:attrName>
                                        </p:attrNameLst>
                                      </p:cBhvr>
                                      <p:to>
                                        <p:strVal val="visible"/>
                                      </p:to>
                                    </p:set>
                                    <p:animEffect transition="in" filter="wipe(down)">
                                      <p:cBhvr>
                                        <p:cTn id="36" dur="500"/>
                                        <p:tgtEl>
                                          <p:spTgt spid="18"/>
                                        </p:tgtEl>
                                      </p:cBhvr>
                                    </p:animEffect>
                                  </p:childTnLst>
                                </p:cTn>
                              </p:par>
                              <p:par>
                                <p:cTn id="37" presetID="10" presetClass="entr" presetSubtype="0" fill="hold" grpId="0" nodeType="withEffect">
                                  <p:stCondLst>
                                    <p:cond delay="25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par>
                                <p:cTn id="40" presetID="22" presetClass="entr" presetSubtype="8" fill="hold" grpId="0" nodeType="withEffect">
                                  <p:stCondLst>
                                    <p:cond delay="750"/>
                                  </p:stCondLst>
                                  <p:childTnLst>
                                    <p:set>
                                      <p:cBhvr>
                                        <p:cTn id="41" dur="1" fill="hold">
                                          <p:stCondLst>
                                            <p:cond delay="0"/>
                                          </p:stCondLst>
                                        </p:cTn>
                                        <p:tgtEl>
                                          <p:spTgt spid="16"/>
                                        </p:tgtEl>
                                        <p:attrNameLst>
                                          <p:attrName>style.visibility</p:attrName>
                                        </p:attrNameLst>
                                      </p:cBhvr>
                                      <p:to>
                                        <p:strVal val="visible"/>
                                      </p:to>
                                    </p:set>
                                    <p:animEffect transition="in" filter="wipe(left)">
                                      <p:cBhvr>
                                        <p:cTn id="42" dur="500"/>
                                        <p:tgtEl>
                                          <p:spTgt spid="16"/>
                                        </p:tgtEl>
                                      </p:cBhvr>
                                    </p:animEffect>
                                  </p:childTnLst>
                                </p:cTn>
                              </p:par>
                            </p:childTnLst>
                          </p:cTn>
                        </p:par>
                        <p:par>
                          <p:cTn id="43" fill="hold">
                            <p:stCondLst>
                              <p:cond delay="1500"/>
                            </p:stCondLst>
                            <p:childTnLst>
                              <p:par>
                                <p:cTn id="44" presetID="22" presetClass="entr" presetSubtype="1" fill="hold" grpId="0" nodeType="after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up)">
                                      <p:cBhvr>
                                        <p:cTn id="46" dur="500"/>
                                        <p:tgtEl>
                                          <p:spTgt spid="8"/>
                                        </p:tgtEl>
                                      </p:cBhvr>
                                    </p:animEffect>
                                  </p:childTnLst>
                                </p:cTn>
                              </p:par>
                              <p:par>
                                <p:cTn id="47" presetID="22" presetClass="entr" presetSubtype="1" fill="hold" nodeType="withEffect">
                                  <p:stCondLst>
                                    <p:cond delay="500"/>
                                  </p:stCondLst>
                                  <p:childTnLst>
                                    <p:set>
                                      <p:cBhvr>
                                        <p:cTn id="48" dur="1" fill="hold">
                                          <p:stCondLst>
                                            <p:cond delay="0"/>
                                          </p:stCondLst>
                                        </p:cTn>
                                        <p:tgtEl>
                                          <p:spTgt spid="22"/>
                                        </p:tgtEl>
                                        <p:attrNameLst>
                                          <p:attrName>style.visibility</p:attrName>
                                        </p:attrNameLst>
                                      </p:cBhvr>
                                      <p:to>
                                        <p:strVal val="visible"/>
                                      </p:to>
                                    </p:set>
                                    <p:animEffect transition="in" filter="wipe(up)">
                                      <p:cBhvr>
                                        <p:cTn id="49" dur="500"/>
                                        <p:tgtEl>
                                          <p:spTgt spid="22"/>
                                        </p:tgtEl>
                                      </p:cBhvr>
                                    </p:animEffect>
                                  </p:childTnLst>
                                </p:cTn>
                              </p:par>
                              <p:par>
                                <p:cTn id="50" presetID="10" presetClass="entr" presetSubtype="0" fill="hold" grpId="0" nodeType="withEffect">
                                  <p:stCondLst>
                                    <p:cond delay="25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par>
                                <p:cTn id="53" presetID="22" presetClass="entr" presetSubtype="2" fill="hold" grpId="0" nodeType="withEffect">
                                  <p:stCondLst>
                                    <p:cond delay="750"/>
                                  </p:stCondLst>
                                  <p:childTnLst>
                                    <p:set>
                                      <p:cBhvr>
                                        <p:cTn id="54" dur="1" fill="hold">
                                          <p:stCondLst>
                                            <p:cond delay="0"/>
                                          </p:stCondLst>
                                        </p:cTn>
                                        <p:tgtEl>
                                          <p:spTgt spid="23"/>
                                        </p:tgtEl>
                                        <p:attrNameLst>
                                          <p:attrName>style.visibility</p:attrName>
                                        </p:attrNameLst>
                                      </p:cBhvr>
                                      <p:to>
                                        <p:strVal val="visible"/>
                                      </p:to>
                                    </p:set>
                                    <p:animEffect transition="in" filter="wipe(right)">
                                      <p:cBhvr>
                                        <p:cTn id="55" dur="500"/>
                                        <p:tgtEl>
                                          <p:spTgt spid="23"/>
                                        </p:tgtEl>
                                      </p:cBhvr>
                                    </p:animEffect>
                                  </p:childTnLst>
                                </p:cTn>
                              </p:par>
                            </p:childTnLst>
                          </p:cTn>
                        </p:par>
                        <p:par>
                          <p:cTn id="56" fill="hold">
                            <p:stCondLst>
                              <p:cond delay="2000"/>
                            </p:stCondLst>
                            <p:childTnLst>
                              <p:par>
                                <p:cTn id="57" presetID="22" presetClass="entr" presetSubtype="1" fill="hold" grpId="0"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wipe(up)">
                                      <p:cBhvr>
                                        <p:cTn id="59" dur="500"/>
                                        <p:tgtEl>
                                          <p:spTgt spid="2"/>
                                        </p:tgtEl>
                                      </p:cBhvr>
                                    </p:animEffect>
                                  </p:childTnLst>
                                </p:cTn>
                              </p:par>
                              <p:par>
                                <p:cTn id="60" presetID="22" presetClass="entr" presetSubtype="1" fill="hold" nodeType="withEffect">
                                  <p:stCondLst>
                                    <p:cond delay="500"/>
                                  </p:stCondLst>
                                  <p:childTnLst>
                                    <p:set>
                                      <p:cBhvr>
                                        <p:cTn id="61" dur="1" fill="hold">
                                          <p:stCondLst>
                                            <p:cond delay="0"/>
                                          </p:stCondLst>
                                        </p:cTn>
                                        <p:tgtEl>
                                          <p:spTgt spid="10"/>
                                        </p:tgtEl>
                                        <p:attrNameLst>
                                          <p:attrName>style.visibility</p:attrName>
                                        </p:attrNameLst>
                                      </p:cBhvr>
                                      <p:to>
                                        <p:strVal val="visible"/>
                                      </p:to>
                                    </p:set>
                                    <p:animEffect transition="in" filter="wipe(up)">
                                      <p:cBhvr>
                                        <p:cTn id="62" dur="500"/>
                                        <p:tgtEl>
                                          <p:spTgt spid="10"/>
                                        </p:tgtEl>
                                      </p:cBhvr>
                                    </p:animEffect>
                                  </p:childTnLst>
                                </p:cTn>
                              </p:par>
                              <p:par>
                                <p:cTn id="63" presetID="10" presetClass="entr" presetSubtype="0" fill="hold" grpId="0" nodeType="withEffect">
                                  <p:stCondLst>
                                    <p:cond delay="250"/>
                                  </p:stCondLst>
                                  <p:childTnLst>
                                    <p:set>
                                      <p:cBhvr>
                                        <p:cTn id="64" dur="1" fill="hold">
                                          <p:stCondLst>
                                            <p:cond delay="0"/>
                                          </p:stCondLst>
                                        </p:cTn>
                                        <p:tgtEl>
                                          <p:spTgt spid="3"/>
                                        </p:tgtEl>
                                        <p:attrNameLst>
                                          <p:attrName>style.visibility</p:attrName>
                                        </p:attrNameLst>
                                      </p:cBhvr>
                                      <p:to>
                                        <p:strVal val="visible"/>
                                      </p:to>
                                    </p:set>
                                    <p:animEffect transition="in" filter="fade">
                                      <p:cBhvr>
                                        <p:cTn id="65" dur="500"/>
                                        <p:tgtEl>
                                          <p:spTgt spid="3"/>
                                        </p:tgtEl>
                                      </p:cBhvr>
                                    </p:animEffect>
                                  </p:childTnLst>
                                </p:cTn>
                              </p:par>
                              <p:par>
                                <p:cTn id="66" presetID="22" presetClass="entr" presetSubtype="8" fill="hold" grpId="0" nodeType="withEffect">
                                  <p:stCondLst>
                                    <p:cond delay="750"/>
                                  </p:stCondLst>
                                  <p:childTnLst>
                                    <p:set>
                                      <p:cBhvr>
                                        <p:cTn id="67" dur="1" fill="hold">
                                          <p:stCondLst>
                                            <p:cond delay="0"/>
                                          </p:stCondLst>
                                        </p:cTn>
                                        <p:tgtEl>
                                          <p:spTgt spid="17"/>
                                        </p:tgtEl>
                                        <p:attrNameLst>
                                          <p:attrName>style.visibility</p:attrName>
                                        </p:attrNameLst>
                                      </p:cBhvr>
                                      <p:to>
                                        <p:strVal val="visible"/>
                                      </p:to>
                                    </p:set>
                                    <p:animEffect transition="in" filter="wipe(left)">
                                      <p:cBhvr>
                                        <p:cTn id="6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P spid="11" grpId="0"/>
      <p:bldP spid="12" grpId="0"/>
      <p:bldP spid="13" grpId="0"/>
      <p:bldP spid="14" grpId="0"/>
      <p:bldP spid="16" grpId="0"/>
      <p:bldP spid="20" grpId="0"/>
      <p:bldP spid="23" grpId="0"/>
      <p:bldP spid="2" grpId="0" bldLvl="0" animBg="1"/>
      <p:bldP spid="3"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miramar"/>
          <p:cNvPicPr>
            <a:picLocks noChangeAspect="1"/>
          </p:cNvPicPr>
          <p:nvPr/>
        </p:nvPicPr>
        <p:blipFill>
          <a:blip r:embed="rId1"/>
          <a:srcRect r="29849" b="-392"/>
          <a:stretch>
            <a:fillRect/>
          </a:stretch>
        </p:blipFill>
        <p:spPr>
          <a:xfrm>
            <a:off x="0" y="-20320"/>
            <a:ext cx="3635375" cy="5202555"/>
          </a:xfrm>
          <a:prstGeom prst="rect">
            <a:avLst/>
          </a:prstGeom>
          <a:effectLst>
            <a:outerShdw blurRad="50800" dist="38100" algn="l" rotWithShape="0">
              <a:prstClr val="black">
                <a:alpha val="40000"/>
              </a:prstClr>
            </a:outerShdw>
          </a:effectLst>
        </p:spPr>
      </p:pic>
      <p:sp>
        <p:nvSpPr>
          <p:cNvPr id="6" name="椭圆 5"/>
          <p:cNvSpPr/>
          <p:nvPr/>
        </p:nvSpPr>
        <p:spPr>
          <a:xfrm>
            <a:off x="2789802" y="1782002"/>
            <a:ext cx="1567338"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4412155" y="1689986"/>
            <a:ext cx="4452221" cy="800100"/>
          </a:xfrm>
          <a:prstGeom prst="rect">
            <a:avLst/>
          </a:prstGeom>
          <a:noFill/>
          <a:effectLst/>
        </p:spPr>
        <p:txBody>
          <a:bodyPr wrap="square" lIns="72572" tIns="36286" rIns="72572" bIns="36286" rtlCol="0">
            <a:spAutoFit/>
          </a:bodyPr>
          <a:lstStyle/>
          <a:p>
            <a:pPr algn="ctr"/>
            <a:r>
              <a:rPr lang="zh-CN" altLang="en-US" sz="4725" b="1" dirty="0">
                <a:solidFill>
                  <a:schemeClr val="accent3"/>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项目展示</a:t>
            </a:r>
            <a:endParaRPr lang="zh-CN" altLang="en-US" sz="4725" b="1" dirty="0">
              <a:solidFill>
                <a:schemeClr val="accent3"/>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46" name="直接连接符 45"/>
          <p:cNvCxnSpPr/>
          <p:nvPr/>
        </p:nvCxnSpPr>
        <p:spPr>
          <a:xfrm>
            <a:off x="4616658" y="2573868"/>
            <a:ext cx="4043213"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3041995" y="2166414"/>
            <a:ext cx="1098608" cy="792848"/>
            <a:chOff x="6274451" y="3104083"/>
            <a:chExt cx="745081" cy="564041"/>
          </a:xfrm>
          <a:solidFill>
            <a:schemeClr val="accent3"/>
          </a:solidFill>
          <a:effectLst>
            <a:outerShdw blurRad="50800" dist="38100" dir="5400000" algn="t" rotWithShape="0">
              <a:prstClr val="black">
                <a:alpha val="40000"/>
              </a:prstClr>
            </a:outerShdw>
          </a:effectLst>
        </p:grpSpPr>
        <p:sp>
          <p:nvSpPr>
            <p:cNvPr id="53" name="Freeform 512"/>
            <p:cNvSpPr/>
            <p:nvPr/>
          </p:nvSpPr>
          <p:spPr bwMode="auto">
            <a:xfrm>
              <a:off x="6569454" y="3119230"/>
              <a:ext cx="450078" cy="22360"/>
            </a:xfrm>
            <a:custGeom>
              <a:avLst/>
              <a:gdLst>
                <a:gd name="T0" fmla="*/ 257 w 264"/>
                <a:gd name="T1" fmla="*/ 0 h 13"/>
                <a:gd name="T2" fmla="*/ 6 w 264"/>
                <a:gd name="T3" fmla="*/ 0 h 13"/>
                <a:gd name="T4" fmla="*/ 2 w 264"/>
                <a:gd name="T5" fmla="*/ 2 h 13"/>
                <a:gd name="T6" fmla="*/ 0 w 264"/>
                <a:gd name="T7" fmla="*/ 7 h 13"/>
                <a:gd name="T8" fmla="*/ 6 w 264"/>
                <a:gd name="T9" fmla="*/ 13 h 13"/>
                <a:gd name="T10" fmla="*/ 257 w 264"/>
                <a:gd name="T11" fmla="*/ 13 h 13"/>
                <a:gd name="T12" fmla="*/ 264 w 264"/>
                <a:gd name="T13" fmla="*/ 7 h 13"/>
                <a:gd name="T14" fmla="*/ 257 w 26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 h="13">
                  <a:moveTo>
                    <a:pt x="257" y="0"/>
                  </a:moveTo>
                  <a:cubicBezTo>
                    <a:pt x="6" y="0"/>
                    <a:pt x="6" y="0"/>
                    <a:pt x="6" y="0"/>
                  </a:cubicBezTo>
                  <a:cubicBezTo>
                    <a:pt x="4" y="0"/>
                    <a:pt x="3" y="1"/>
                    <a:pt x="2" y="2"/>
                  </a:cubicBezTo>
                  <a:cubicBezTo>
                    <a:pt x="0" y="3"/>
                    <a:pt x="0" y="5"/>
                    <a:pt x="0" y="7"/>
                  </a:cubicBezTo>
                  <a:cubicBezTo>
                    <a:pt x="0" y="10"/>
                    <a:pt x="3" y="13"/>
                    <a:pt x="6" y="13"/>
                  </a:cubicBezTo>
                  <a:cubicBezTo>
                    <a:pt x="257" y="13"/>
                    <a:pt x="257" y="13"/>
                    <a:pt x="257" y="13"/>
                  </a:cubicBezTo>
                  <a:cubicBezTo>
                    <a:pt x="261" y="13"/>
                    <a:pt x="264" y="10"/>
                    <a:pt x="264" y="7"/>
                  </a:cubicBezTo>
                  <a:cubicBezTo>
                    <a:pt x="264" y="3"/>
                    <a:pt x="261" y="0"/>
                    <a:pt x="257" y="0"/>
                  </a:cubicBezTo>
                  <a:close/>
                </a:path>
              </a:pathLst>
            </a:cu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Rectangle 513"/>
            <p:cNvSpPr>
              <a:spLocks noChangeArrowheads="1"/>
            </p:cNvSpPr>
            <p:nvPr/>
          </p:nvSpPr>
          <p:spPr bwMode="auto">
            <a:xfrm>
              <a:off x="6869507" y="3293058"/>
              <a:ext cx="28851" cy="122617"/>
            </a:xfrm>
            <a:prstGeom prst="rect">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Rectangle 514"/>
            <p:cNvSpPr>
              <a:spLocks noChangeArrowheads="1"/>
            </p:cNvSpPr>
            <p:nvPr/>
          </p:nvSpPr>
          <p:spPr bwMode="auto">
            <a:xfrm>
              <a:off x="6821902" y="3325516"/>
              <a:ext cx="30294" cy="86554"/>
            </a:xfrm>
            <a:prstGeom prst="rect">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Rectangle 515"/>
            <p:cNvSpPr>
              <a:spLocks noChangeArrowheads="1"/>
            </p:cNvSpPr>
            <p:nvPr/>
          </p:nvSpPr>
          <p:spPr bwMode="auto">
            <a:xfrm>
              <a:off x="6772134" y="3280796"/>
              <a:ext cx="28851" cy="131273"/>
            </a:xfrm>
            <a:prstGeom prst="rect">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516"/>
            <p:cNvSpPr/>
            <p:nvPr/>
          </p:nvSpPr>
          <p:spPr bwMode="auto">
            <a:xfrm>
              <a:off x="6750496" y="3521704"/>
              <a:ext cx="86554" cy="146420"/>
            </a:xfrm>
            <a:custGeom>
              <a:avLst/>
              <a:gdLst>
                <a:gd name="T0" fmla="*/ 43 w 51"/>
                <a:gd name="T1" fmla="*/ 71 h 86"/>
                <a:gd name="T2" fmla="*/ 36 w 51"/>
                <a:gd name="T3" fmla="*/ 71 h 86"/>
                <a:gd name="T4" fmla="*/ 36 w 51"/>
                <a:gd name="T5" fmla="*/ 0 h 86"/>
                <a:gd name="T6" fmla="*/ 19 w 51"/>
                <a:gd name="T7" fmla="*/ 0 h 86"/>
                <a:gd name="T8" fmla="*/ 19 w 51"/>
                <a:gd name="T9" fmla="*/ 71 h 86"/>
                <a:gd name="T10" fmla="*/ 7 w 51"/>
                <a:gd name="T11" fmla="*/ 71 h 86"/>
                <a:gd name="T12" fmla="*/ 2 w 51"/>
                <a:gd name="T13" fmla="*/ 73 h 86"/>
                <a:gd name="T14" fmla="*/ 0 w 51"/>
                <a:gd name="T15" fmla="*/ 79 h 86"/>
                <a:gd name="T16" fmla="*/ 7 w 51"/>
                <a:gd name="T17" fmla="*/ 86 h 86"/>
                <a:gd name="T18" fmla="*/ 43 w 51"/>
                <a:gd name="T19" fmla="*/ 86 h 86"/>
                <a:gd name="T20" fmla="*/ 51 w 51"/>
                <a:gd name="T21" fmla="*/ 79 h 86"/>
                <a:gd name="T22" fmla="*/ 43 w 51"/>
                <a:gd name="T23" fmla="*/ 7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86">
                  <a:moveTo>
                    <a:pt x="43" y="71"/>
                  </a:moveTo>
                  <a:cubicBezTo>
                    <a:pt x="36" y="71"/>
                    <a:pt x="36" y="71"/>
                    <a:pt x="36" y="71"/>
                  </a:cubicBezTo>
                  <a:cubicBezTo>
                    <a:pt x="36" y="0"/>
                    <a:pt x="36" y="0"/>
                    <a:pt x="36" y="0"/>
                  </a:cubicBezTo>
                  <a:cubicBezTo>
                    <a:pt x="19" y="0"/>
                    <a:pt x="19" y="0"/>
                    <a:pt x="19" y="0"/>
                  </a:cubicBezTo>
                  <a:cubicBezTo>
                    <a:pt x="19" y="71"/>
                    <a:pt x="19" y="71"/>
                    <a:pt x="19" y="71"/>
                  </a:cubicBezTo>
                  <a:cubicBezTo>
                    <a:pt x="7" y="71"/>
                    <a:pt x="7" y="71"/>
                    <a:pt x="7" y="71"/>
                  </a:cubicBezTo>
                  <a:cubicBezTo>
                    <a:pt x="5" y="71"/>
                    <a:pt x="3" y="72"/>
                    <a:pt x="2" y="73"/>
                  </a:cubicBezTo>
                  <a:cubicBezTo>
                    <a:pt x="0" y="75"/>
                    <a:pt x="0" y="77"/>
                    <a:pt x="0" y="79"/>
                  </a:cubicBezTo>
                  <a:cubicBezTo>
                    <a:pt x="0" y="83"/>
                    <a:pt x="3" y="86"/>
                    <a:pt x="7" y="86"/>
                  </a:cubicBezTo>
                  <a:cubicBezTo>
                    <a:pt x="43" y="86"/>
                    <a:pt x="43" y="86"/>
                    <a:pt x="43" y="86"/>
                  </a:cubicBezTo>
                  <a:cubicBezTo>
                    <a:pt x="47" y="86"/>
                    <a:pt x="51" y="83"/>
                    <a:pt x="51" y="79"/>
                  </a:cubicBezTo>
                  <a:cubicBezTo>
                    <a:pt x="51" y="75"/>
                    <a:pt x="47" y="71"/>
                    <a:pt x="43" y="71"/>
                  </a:cubicBezTo>
                  <a:close/>
                </a:path>
              </a:pathLst>
            </a:cu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Rectangle 517"/>
            <p:cNvSpPr>
              <a:spLocks noChangeArrowheads="1"/>
            </p:cNvSpPr>
            <p:nvPr/>
          </p:nvSpPr>
          <p:spPr bwMode="auto">
            <a:xfrm>
              <a:off x="6720923" y="3325516"/>
              <a:ext cx="29573" cy="86554"/>
            </a:xfrm>
            <a:prstGeom prst="rect">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Rectangle 518"/>
            <p:cNvSpPr>
              <a:spLocks noChangeArrowheads="1"/>
            </p:cNvSpPr>
            <p:nvPr/>
          </p:nvSpPr>
          <p:spPr bwMode="auto">
            <a:xfrm>
              <a:off x="6668270" y="3357974"/>
              <a:ext cx="28851" cy="54096"/>
            </a:xfrm>
            <a:prstGeom prst="rect">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Freeform 519"/>
            <p:cNvSpPr>
              <a:spLocks noEditPoints="1"/>
            </p:cNvSpPr>
            <p:nvPr/>
          </p:nvSpPr>
          <p:spPr bwMode="auto">
            <a:xfrm>
              <a:off x="6601912" y="3161786"/>
              <a:ext cx="383721" cy="346214"/>
            </a:xfrm>
            <a:custGeom>
              <a:avLst/>
              <a:gdLst>
                <a:gd name="T0" fmla="*/ 0 w 532"/>
                <a:gd name="T1" fmla="*/ 480 h 480"/>
                <a:gd name="T2" fmla="*/ 532 w 532"/>
                <a:gd name="T3" fmla="*/ 480 h 480"/>
                <a:gd name="T4" fmla="*/ 532 w 532"/>
                <a:gd name="T5" fmla="*/ 0 h 480"/>
                <a:gd name="T6" fmla="*/ 0 w 532"/>
                <a:gd name="T7" fmla="*/ 0 h 480"/>
                <a:gd name="T8" fmla="*/ 0 w 532"/>
                <a:gd name="T9" fmla="*/ 480 h 480"/>
                <a:gd name="T10" fmla="*/ 28 w 532"/>
                <a:gd name="T11" fmla="*/ 28 h 480"/>
                <a:gd name="T12" fmla="*/ 506 w 532"/>
                <a:gd name="T13" fmla="*/ 28 h 480"/>
                <a:gd name="T14" fmla="*/ 506 w 532"/>
                <a:gd name="T15" fmla="*/ 442 h 480"/>
                <a:gd name="T16" fmla="*/ 28 w 532"/>
                <a:gd name="T17" fmla="*/ 442 h 480"/>
                <a:gd name="T18" fmla="*/ 28 w 532"/>
                <a:gd name="T19" fmla="*/ 2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2" h="480">
                  <a:moveTo>
                    <a:pt x="0" y="480"/>
                  </a:moveTo>
                  <a:lnTo>
                    <a:pt x="532" y="480"/>
                  </a:lnTo>
                  <a:lnTo>
                    <a:pt x="532" y="0"/>
                  </a:lnTo>
                  <a:lnTo>
                    <a:pt x="0" y="0"/>
                  </a:lnTo>
                  <a:lnTo>
                    <a:pt x="0" y="480"/>
                  </a:lnTo>
                  <a:close/>
                  <a:moveTo>
                    <a:pt x="28" y="28"/>
                  </a:moveTo>
                  <a:lnTo>
                    <a:pt x="506" y="28"/>
                  </a:lnTo>
                  <a:lnTo>
                    <a:pt x="506" y="442"/>
                  </a:lnTo>
                  <a:lnTo>
                    <a:pt x="28" y="442"/>
                  </a:lnTo>
                  <a:lnTo>
                    <a:pt x="28" y="28"/>
                  </a:lnTo>
                  <a:close/>
                </a:path>
              </a:pathLst>
            </a:cu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Freeform 520"/>
            <p:cNvSpPr/>
            <p:nvPr/>
          </p:nvSpPr>
          <p:spPr bwMode="auto">
            <a:xfrm>
              <a:off x="6274451" y="3299550"/>
              <a:ext cx="313757" cy="281299"/>
            </a:xfrm>
            <a:custGeom>
              <a:avLst/>
              <a:gdLst>
                <a:gd name="T0" fmla="*/ 161 w 184"/>
                <a:gd name="T1" fmla="*/ 20 h 165"/>
                <a:gd name="T2" fmla="*/ 119 w 184"/>
                <a:gd name="T3" fmla="*/ 0 h 165"/>
                <a:gd name="T4" fmla="*/ 92 w 184"/>
                <a:gd name="T5" fmla="*/ 11 h 165"/>
                <a:gd name="T6" fmla="*/ 114 w 184"/>
                <a:gd name="T7" fmla="*/ 90 h 165"/>
                <a:gd name="T8" fmla="*/ 92 w 184"/>
                <a:gd name="T9" fmla="*/ 122 h 165"/>
                <a:gd name="T10" fmla="*/ 70 w 184"/>
                <a:gd name="T11" fmla="*/ 90 h 165"/>
                <a:gd name="T12" fmla="*/ 92 w 184"/>
                <a:gd name="T13" fmla="*/ 11 h 165"/>
                <a:gd name="T14" fmla="*/ 65 w 184"/>
                <a:gd name="T15" fmla="*/ 0 h 165"/>
                <a:gd name="T16" fmla="*/ 0 w 184"/>
                <a:gd name="T17" fmla="*/ 65 h 165"/>
                <a:gd name="T18" fmla="*/ 0 w 184"/>
                <a:gd name="T19" fmla="*/ 135 h 165"/>
                <a:gd name="T20" fmla="*/ 84 w 184"/>
                <a:gd name="T21" fmla="*/ 165 h 165"/>
                <a:gd name="T22" fmla="*/ 100 w 184"/>
                <a:gd name="T23" fmla="*/ 165 h 165"/>
                <a:gd name="T24" fmla="*/ 184 w 184"/>
                <a:gd name="T25" fmla="*/ 135 h 165"/>
                <a:gd name="T26" fmla="*/ 184 w 184"/>
                <a:gd name="T27" fmla="*/ 65 h 165"/>
                <a:gd name="T28" fmla="*/ 161 w 184"/>
                <a:gd name="T29" fmla="*/ 2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4" h="165">
                  <a:moveTo>
                    <a:pt x="161" y="20"/>
                  </a:moveTo>
                  <a:cubicBezTo>
                    <a:pt x="148" y="10"/>
                    <a:pt x="132" y="4"/>
                    <a:pt x="119" y="0"/>
                  </a:cubicBezTo>
                  <a:cubicBezTo>
                    <a:pt x="92" y="11"/>
                    <a:pt x="92" y="11"/>
                    <a:pt x="92" y="11"/>
                  </a:cubicBezTo>
                  <a:cubicBezTo>
                    <a:pt x="114" y="90"/>
                    <a:pt x="114" y="90"/>
                    <a:pt x="114" y="90"/>
                  </a:cubicBezTo>
                  <a:cubicBezTo>
                    <a:pt x="92" y="122"/>
                    <a:pt x="92" y="122"/>
                    <a:pt x="92" y="122"/>
                  </a:cubicBezTo>
                  <a:cubicBezTo>
                    <a:pt x="70" y="90"/>
                    <a:pt x="70" y="90"/>
                    <a:pt x="70" y="90"/>
                  </a:cubicBezTo>
                  <a:cubicBezTo>
                    <a:pt x="92" y="11"/>
                    <a:pt x="92" y="11"/>
                    <a:pt x="92" y="11"/>
                  </a:cubicBezTo>
                  <a:cubicBezTo>
                    <a:pt x="65" y="0"/>
                    <a:pt x="65" y="0"/>
                    <a:pt x="65" y="0"/>
                  </a:cubicBezTo>
                  <a:cubicBezTo>
                    <a:pt x="40" y="7"/>
                    <a:pt x="0" y="24"/>
                    <a:pt x="0" y="65"/>
                  </a:cubicBezTo>
                  <a:cubicBezTo>
                    <a:pt x="0" y="124"/>
                    <a:pt x="0" y="135"/>
                    <a:pt x="0" y="135"/>
                  </a:cubicBezTo>
                  <a:cubicBezTo>
                    <a:pt x="0" y="135"/>
                    <a:pt x="3" y="165"/>
                    <a:pt x="84" y="165"/>
                  </a:cubicBezTo>
                  <a:cubicBezTo>
                    <a:pt x="100" y="165"/>
                    <a:pt x="100" y="165"/>
                    <a:pt x="100" y="165"/>
                  </a:cubicBezTo>
                  <a:cubicBezTo>
                    <a:pt x="182" y="165"/>
                    <a:pt x="184" y="135"/>
                    <a:pt x="184" y="135"/>
                  </a:cubicBezTo>
                  <a:cubicBezTo>
                    <a:pt x="184" y="135"/>
                    <a:pt x="184" y="124"/>
                    <a:pt x="184" y="65"/>
                  </a:cubicBezTo>
                  <a:cubicBezTo>
                    <a:pt x="184" y="44"/>
                    <a:pt x="174" y="30"/>
                    <a:pt x="161" y="20"/>
                  </a:cubicBezTo>
                  <a:close/>
                </a:path>
              </a:pathLst>
            </a:cu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Oval 521"/>
            <p:cNvSpPr>
              <a:spLocks noChangeArrowheads="1"/>
            </p:cNvSpPr>
            <p:nvPr/>
          </p:nvSpPr>
          <p:spPr bwMode="auto">
            <a:xfrm>
              <a:off x="6353071" y="3104083"/>
              <a:ext cx="156518" cy="182484"/>
            </a:xfrm>
            <a:prstGeom prst="ellipse">
              <a:avLst/>
            </a:prstGeom>
            <a:grpFill/>
            <a:ln>
              <a:noFill/>
            </a:ln>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wipe(down)">
                                      <p:cBhvr>
                                        <p:cTn id="13" dur="500"/>
                                        <p:tgtEl>
                                          <p:spTgt spid="52"/>
                                        </p:tgtEl>
                                      </p:cBhvr>
                                    </p:animEffect>
                                  </p:childTnLst>
                                </p:cTn>
                              </p:par>
                            </p:childTnLst>
                          </p:cTn>
                        </p:par>
                        <p:par>
                          <p:cTn id="14" fill="hold">
                            <p:stCondLst>
                              <p:cond delay="10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5"/>
                                        </p:tgtEl>
                                        <p:attrNameLst>
                                          <p:attrName>ppt_y</p:attrName>
                                        </p:attrNameLst>
                                      </p:cBhvr>
                                      <p:tavLst>
                                        <p:tav tm="0">
                                          <p:val>
                                            <p:strVal val="#ppt_y"/>
                                          </p:val>
                                        </p:tav>
                                        <p:tav tm="100000">
                                          <p:val>
                                            <p:strVal val="#ppt_y"/>
                                          </p:val>
                                        </p:tav>
                                      </p:tavLst>
                                    </p:anim>
                                    <p:anim calcmode="lin" valueType="num">
                                      <p:cBhvr>
                                        <p:cTn id="19"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5"/>
                                        </p:tgtEl>
                                      </p:cBhvr>
                                    </p:animEffect>
                                  </p:childTnLst>
                                </p:cTn>
                              </p:par>
                            </p:childTnLst>
                          </p:cTn>
                        </p:par>
                        <p:par>
                          <p:cTn id="22" fill="hold">
                            <p:stCondLst>
                              <p:cond delay="1649"/>
                            </p:stCondLst>
                            <p:childTnLst>
                              <p:par>
                                <p:cTn id="23" presetID="22" presetClass="entr" presetSubtype="8"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21TB$M1JB@686ZHLCX7JTTB"/>
          <p:cNvPicPr>
            <a:picLocks noChangeAspect="1"/>
          </p:cNvPicPr>
          <p:nvPr/>
        </p:nvPicPr>
        <p:blipFill>
          <a:blip r:embed="rId1"/>
          <a:stretch>
            <a:fillRect/>
          </a:stretch>
        </p:blipFill>
        <p:spPr>
          <a:xfrm>
            <a:off x="1410335" y="915670"/>
            <a:ext cx="6323965" cy="2733040"/>
          </a:xfrm>
          <a:prstGeom prst="rect">
            <a:avLst/>
          </a:prstGeom>
        </p:spPr>
      </p:pic>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1293495" y="3579495"/>
            <a:ext cx="6605270" cy="702945"/>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该苟着还是出去杀人，这是很多人玩绝地求生面临的选择，对于选择哪种方式最后吃鸡的概率较大？我们进行了数据分析，通过对比击杀人数与最后吃鸡的结果对比，我们可以认为，击杀人数越少的其实力也许并不高，亦或是选择避开争斗，慢慢发育，但通过柱形图显示，击杀人数越大的反而吃鸡的概率越大。</a:t>
            </a: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54"/>
          <p:cNvGrpSpPr/>
          <p:nvPr/>
        </p:nvGrpSpPr>
        <p:grpSpPr>
          <a:xfrm>
            <a:off x="2771775" y="628015"/>
            <a:ext cx="3778250" cy="260350"/>
            <a:chOff x="3477359" y="8005745"/>
            <a:chExt cx="2534423" cy="672513"/>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713379" y="8005745"/>
              <a:ext cx="1975463" cy="672513"/>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该当伏地魔还是应该出去钢枪</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descr="YFH`CEJ}OVT(`)$7W)H((CR"/>
          <p:cNvPicPr>
            <a:picLocks noChangeAspect="1"/>
          </p:cNvPicPr>
          <p:nvPr/>
        </p:nvPicPr>
        <p:blipFill>
          <a:blip r:embed="rId2"/>
          <a:stretch>
            <a:fillRect/>
          </a:stretch>
        </p:blipFill>
        <p:spPr>
          <a:xfrm>
            <a:off x="878205" y="4371975"/>
            <a:ext cx="7386955" cy="5676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1475740" y="3651885"/>
            <a:ext cx="5895340" cy="702945"/>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mj-ea"/>
                <a:ea typeface="+mj-ea"/>
                <a:cs typeface="+mj-ea"/>
                <a:sym typeface="Arial" panose="020B0604020202020204" pitchFamily="34" charset="0"/>
              </a:rPr>
              <a:t>当我们一个人随机匹配到路人队友时，队友技术太菜了跟不上我的节奏，我应该放弃他单打独斗吗，通过数据分析助攻</a:t>
            </a:r>
            <a:r>
              <a:rPr lang="en-US" altLang="zh-CN" sz="1000" dirty="0">
                <a:solidFill>
                  <a:schemeClr val="tx1">
                    <a:lumMod val="65000"/>
                    <a:lumOff val="35000"/>
                  </a:schemeClr>
                </a:solidFill>
                <a:latin typeface="+mj-ea"/>
                <a:ea typeface="+mj-ea"/>
                <a:cs typeface="+mj-ea"/>
                <a:sym typeface="Arial" panose="020B0604020202020204" pitchFamily="34" charset="0"/>
              </a:rPr>
              <a:t>0</a:t>
            </a:r>
            <a:r>
              <a:rPr lang="zh-CN" altLang="en-US" sz="1000" dirty="0">
                <a:solidFill>
                  <a:schemeClr val="tx1">
                    <a:lumMod val="65000"/>
                    <a:lumOff val="35000"/>
                  </a:schemeClr>
                </a:solidFill>
                <a:latin typeface="+mj-ea"/>
                <a:ea typeface="+mj-ea"/>
                <a:cs typeface="+mj-ea"/>
                <a:sym typeface="Arial" panose="020B0604020202020204" pitchFamily="34" charset="0"/>
              </a:rPr>
              <a:t>次的选手吃鸡率不到</a:t>
            </a:r>
            <a:r>
              <a:rPr lang="en-US" altLang="zh-CN" sz="1000" dirty="0">
                <a:solidFill>
                  <a:schemeClr val="tx1">
                    <a:lumMod val="65000"/>
                    <a:lumOff val="35000"/>
                  </a:schemeClr>
                </a:solidFill>
                <a:latin typeface="+mj-ea"/>
                <a:ea typeface="+mj-ea"/>
                <a:cs typeface="+mj-ea"/>
                <a:sym typeface="Arial" panose="020B0604020202020204" pitchFamily="34" charset="0"/>
              </a:rPr>
              <a:t>3%</a:t>
            </a:r>
            <a:r>
              <a:rPr lang="zh-CN" altLang="en-US" sz="1000" dirty="0">
                <a:solidFill>
                  <a:schemeClr val="tx1">
                    <a:lumMod val="65000"/>
                    <a:lumOff val="35000"/>
                  </a:schemeClr>
                </a:solidFill>
                <a:latin typeface="+mj-ea"/>
                <a:ea typeface="+mj-ea"/>
                <a:cs typeface="+mj-ea"/>
                <a:sym typeface="Arial" panose="020B0604020202020204" pitchFamily="34" charset="0"/>
              </a:rPr>
              <a:t>而助攻率到达</a:t>
            </a:r>
            <a:r>
              <a:rPr lang="en-US" altLang="zh-CN" sz="1000" dirty="0">
                <a:solidFill>
                  <a:schemeClr val="tx1">
                    <a:lumMod val="65000"/>
                    <a:lumOff val="35000"/>
                  </a:schemeClr>
                </a:solidFill>
                <a:latin typeface="+mj-ea"/>
                <a:ea typeface="+mj-ea"/>
                <a:cs typeface="+mj-ea"/>
                <a:sym typeface="Arial" panose="020B0604020202020204" pitchFamily="34" charset="0"/>
              </a:rPr>
              <a:t>9</a:t>
            </a:r>
            <a:r>
              <a:rPr lang="zh-CN" altLang="en-US" sz="1000" dirty="0">
                <a:solidFill>
                  <a:schemeClr val="tx1">
                    <a:lumMod val="65000"/>
                    <a:lumOff val="35000"/>
                  </a:schemeClr>
                </a:solidFill>
                <a:latin typeface="+mj-ea"/>
                <a:ea typeface="+mj-ea"/>
                <a:cs typeface="+mj-ea"/>
                <a:sym typeface="Arial" panose="020B0604020202020204" pitchFamily="34" charset="0"/>
              </a:rPr>
              <a:t>人的时候吃鸡率高与</a:t>
            </a:r>
            <a:r>
              <a:rPr lang="en-US" altLang="zh-CN" sz="1000" dirty="0">
                <a:solidFill>
                  <a:schemeClr val="tx1">
                    <a:lumMod val="65000"/>
                    <a:lumOff val="35000"/>
                  </a:schemeClr>
                </a:solidFill>
                <a:latin typeface="+mj-ea"/>
                <a:ea typeface="+mj-ea"/>
                <a:cs typeface="+mj-ea"/>
                <a:sym typeface="Arial" panose="020B0604020202020204" pitchFamily="34" charset="0"/>
              </a:rPr>
              <a:t>70%</a:t>
            </a:r>
            <a:r>
              <a:rPr lang="zh-CN" altLang="en-US" sz="1000" dirty="0">
                <a:solidFill>
                  <a:schemeClr val="tx1">
                    <a:lumMod val="65000"/>
                    <a:lumOff val="35000"/>
                  </a:schemeClr>
                </a:solidFill>
                <a:latin typeface="+mj-ea"/>
                <a:ea typeface="+mj-ea"/>
                <a:cs typeface="+mj-ea"/>
                <a:sym typeface="Arial" panose="020B0604020202020204" pitchFamily="34" charset="0"/>
              </a:rPr>
              <a:t>所以单打独斗基本上吃不了鸡，注重团队配合才能将吃鸡率拉到最高</a:t>
            </a:r>
            <a:endParaRPr lang="zh-CN" altLang="en-US" sz="1000" dirty="0">
              <a:solidFill>
                <a:schemeClr val="tx1">
                  <a:lumMod val="65000"/>
                  <a:lumOff val="35000"/>
                </a:schemeClr>
              </a:solidFill>
              <a:latin typeface="+mj-ea"/>
              <a:ea typeface="+mj-ea"/>
              <a:cs typeface="+mj-ea"/>
              <a:sym typeface="Arial" panose="020B0604020202020204" pitchFamily="34" charset="0"/>
            </a:endParaRPr>
          </a:p>
        </p:txBody>
      </p:sp>
      <p:grpSp>
        <p:nvGrpSpPr>
          <p:cNvPr id="34" name="组合 54"/>
          <p:cNvGrpSpPr/>
          <p:nvPr/>
        </p:nvGrpSpPr>
        <p:grpSpPr>
          <a:xfrm>
            <a:off x="2668905" y="656590"/>
            <a:ext cx="3732530" cy="260350"/>
            <a:chOff x="3477359" y="8005745"/>
            <a:chExt cx="2534423" cy="672513"/>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713379" y="8005745"/>
              <a:ext cx="1975463" cy="672513"/>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队友太菜，我是应该当独行侠还是打配合</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descr="]3XWG%4W9T6B~%}(O@0%8(Q"/>
          <p:cNvPicPr>
            <a:picLocks noChangeAspect="1"/>
          </p:cNvPicPr>
          <p:nvPr/>
        </p:nvPicPr>
        <p:blipFill>
          <a:blip r:embed="rId1"/>
          <a:stretch>
            <a:fillRect/>
          </a:stretch>
        </p:blipFill>
        <p:spPr>
          <a:xfrm>
            <a:off x="1403350" y="1037590"/>
            <a:ext cx="6263640" cy="2632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1757045" y="3535680"/>
            <a:ext cx="5629910" cy="702945"/>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海岛和沙漠两张地图中，击杀人数最多的10中武器统计图。可以看到，不论是在海岛还是沙漠，M416自动步枪都高居榜首，接着是自动步枪SCAR-L、M16A4、AKM。击杀排前四的都是自动步枪，5.56毫米子弹独步天下。</a:t>
            </a: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54"/>
          <p:cNvGrpSpPr/>
          <p:nvPr/>
        </p:nvGrpSpPr>
        <p:grpSpPr>
          <a:xfrm>
            <a:off x="3035935" y="723900"/>
            <a:ext cx="2962275" cy="260350"/>
            <a:chOff x="3477359" y="8005745"/>
            <a:chExt cx="2535292" cy="672748"/>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571278" y="8005745"/>
              <a:ext cx="2441373" cy="672748"/>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选哪吧武器可以帮你干翻全场</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descr="8D33]YD@5LF1J~K[Z`I(9MN"/>
          <p:cNvPicPr>
            <a:picLocks noChangeAspect="1"/>
          </p:cNvPicPr>
          <p:nvPr/>
        </p:nvPicPr>
        <p:blipFill>
          <a:blip r:embed="rId1"/>
          <a:stretch>
            <a:fillRect/>
          </a:stretch>
        </p:blipFill>
        <p:spPr>
          <a:xfrm>
            <a:off x="1907540" y="1059180"/>
            <a:ext cx="5220970" cy="2476500"/>
          </a:xfrm>
          <a:prstGeom prst="rect">
            <a:avLst/>
          </a:prstGeom>
        </p:spPr>
      </p:pic>
      <p:pic>
        <p:nvPicPr>
          <p:cNvPr id="3" name="图片 2" descr="3K2DM4DC8E%{{EO6MZAGO8P"/>
          <p:cNvPicPr>
            <a:picLocks noChangeAspect="1"/>
          </p:cNvPicPr>
          <p:nvPr/>
        </p:nvPicPr>
        <p:blipFill>
          <a:blip r:embed="rId2"/>
          <a:stretch>
            <a:fillRect/>
          </a:stretch>
        </p:blipFill>
        <p:spPr>
          <a:xfrm>
            <a:off x="2411730" y="4282440"/>
            <a:ext cx="4553585" cy="732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3044825" y="3669030"/>
            <a:ext cx="3456940" cy="302895"/>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但是在沙漠中，SCAR-L击杀人数明显比M16A4高</a:t>
            </a: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54"/>
          <p:cNvGrpSpPr/>
          <p:nvPr/>
        </p:nvGrpSpPr>
        <p:grpSpPr>
          <a:xfrm>
            <a:off x="3044825" y="828675"/>
            <a:ext cx="3162300" cy="429895"/>
            <a:chOff x="3477359" y="8005745"/>
            <a:chExt cx="2534423" cy="1110467"/>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713379" y="8005745"/>
              <a:ext cx="1975463" cy="1110467"/>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选哪吧武器可以帮你干翻全场</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descr="F5D9MXJZ})ZMGWJZS}$M)4X"/>
          <p:cNvPicPr>
            <a:picLocks noChangeAspect="1"/>
          </p:cNvPicPr>
          <p:nvPr/>
        </p:nvPicPr>
        <p:blipFill>
          <a:blip r:embed="rId1"/>
          <a:stretch>
            <a:fillRect/>
          </a:stretch>
        </p:blipFill>
        <p:spPr>
          <a:xfrm>
            <a:off x="2123440" y="1258570"/>
            <a:ext cx="5007610" cy="2410460"/>
          </a:xfrm>
          <a:prstGeom prst="rect">
            <a:avLst/>
          </a:prstGeom>
        </p:spPr>
      </p:pic>
      <p:pic>
        <p:nvPicPr>
          <p:cNvPr id="3" name="图片 2" descr="DYY9YS`4VB6`F2LS$R{QFON"/>
          <p:cNvPicPr>
            <a:picLocks noChangeAspect="1"/>
          </p:cNvPicPr>
          <p:nvPr/>
        </p:nvPicPr>
        <p:blipFill>
          <a:blip r:embed="rId2"/>
          <a:stretch>
            <a:fillRect/>
          </a:stretch>
        </p:blipFill>
        <p:spPr>
          <a:xfrm>
            <a:off x="2185670" y="4083685"/>
            <a:ext cx="4772025" cy="866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2343150" y="4075430"/>
            <a:ext cx="4123690" cy="1102995"/>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图中越红的地方，就是开局3分钟死亡人数最多的地方。可以看到，Rozhok和学校附近、军事基地周围，由于物资丰富跳的人数众多，是开局死亡发生率最高的地方，再者是Bunkers和Crater附近、Georgopol和医院附近、Gun Range附近 。</a:t>
            </a: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lvl="0">
              <a:lnSpc>
                <a:spcPct val="130000"/>
              </a:lnSpc>
            </a:pP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54"/>
          <p:cNvGrpSpPr/>
          <p:nvPr/>
        </p:nvGrpSpPr>
        <p:grpSpPr>
          <a:xfrm>
            <a:off x="2981960" y="656590"/>
            <a:ext cx="3293110" cy="260350"/>
            <a:chOff x="3477359" y="8005745"/>
            <a:chExt cx="2534423" cy="672513"/>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713379" y="8005745"/>
              <a:ext cx="1975463" cy="672513"/>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我是大神我要刚枪，我应该跳哪里</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descr="K]@Q][@BXZJ)RO7HV2IY}FM"/>
          <p:cNvPicPr>
            <a:picLocks noChangeAspect="1"/>
          </p:cNvPicPr>
          <p:nvPr/>
        </p:nvPicPr>
        <p:blipFill>
          <a:blip r:embed="rId1"/>
          <a:stretch>
            <a:fillRect/>
          </a:stretch>
        </p:blipFill>
        <p:spPr>
          <a:xfrm>
            <a:off x="467360" y="916940"/>
            <a:ext cx="4291965" cy="3159760"/>
          </a:xfrm>
          <a:prstGeom prst="rect">
            <a:avLst/>
          </a:prstGeom>
        </p:spPr>
      </p:pic>
      <p:pic>
        <p:nvPicPr>
          <p:cNvPr id="2" name="图片 1" descr="VF`4J8[(`V6P~U@@`E4PM53"/>
          <p:cNvPicPr>
            <a:picLocks noChangeAspect="1"/>
          </p:cNvPicPr>
          <p:nvPr/>
        </p:nvPicPr>
        <p:blipFill>
          <a:blip r:embed="rId2"/>
          <a:stretch>
            <a:fillRect/>
          </a:stretch>
        </p:blipFill>
        <p:spPr>
          <a:xfrm>
            <a:off x="5003800" y="1336040"/>
            <a:ext cx="3653155" cy="23221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defTabSz="685800" fontAlgn="auto">
              <a:spcBef>
                <a:spcPts val="0"/>
              </a:spcBef>
              <a:spcAft>
                <a:spcPts val="0"/>
              </a:spcAft>
              <a:defRPr/>
            </a:pPr>
            <a:r>
              <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项目数据展示</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30"/>
          <p:cNvSpPr>
            <a:spLocks noChangeArrowheads="1"/>
          </p:cNvSpPr>
          <p:nvPr/>
        </p:nvSpPr>
        <p:spPr bwMode="auto">
          <a:xfrm>
            <a:off x="3001010" y="4135755"/>
            <a:ext cx="2797810" cy="502920"/>
          </a:xfrm>
          <a:prstGeom prst="rect">
            <a:avLst/>
          </a:prstGeom>
          <a:noFill/>
          <a:ln w="9525">
            <a:noFill/>
            <a:miter lim="800000"/>
          </a:ln>
        </p:spPr>
        <p:txBody>
          <a:bodyPr wrap="square" lIns="103939" tIns="51970" rIns="103939" bIns="51970">
            <a:spAutoFit/>
          </a:bodyPr>
          <a:lstStyle/>
          <a:p>
            <a:pPr lvl="0">
              <a:lnSpc>
                <a:spcPct val="130000"/>
              </a:lnSpc>
            </a:pPr>
            <a:r>
              <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Pecado、San Martin、Power Grid区域，是开局最危险的区域。</a:t>
            </a:r>
            <a:endParaRPr lang="zh-CN" altLang="en-US" sz="1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54"/>
          <p:cNvGrpSpPr/>
          <p:nvPr/>
        </p:nvGrpSpPr>
        <p:grpSpPr>
          <a:xfrm>
            <a:off x="2925445" y="656590"/>
            <a:ext cx="3293110" cy="260350"/>
            <a:chOff x="3477359" y="8005745"/>
            <a:chExt cx="2534423" cy="672513"/>
          </a:xfrm>
          <a:effectLst>
            <a:outerShdw blurRad="203200" dist="114300" dir="5400000" sx="102000" sy="102000" algn="t" rotWithShape="0">
              <a:prstClr val="black">
                <a:alpha val="29000"/>
              </a:prstClr>
            </a:outerShdw>
          </a:effectLst>
        </p:grpSpPr>
        <p:sp>
          <p:nvSpPr>
            <p:cNvPr id="35" name="流程图: 可选过程 34"/>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56"/>
            <p:cNvSpPr txBox="1"/>
            <p:nvPr/>
          </p:nvSpPr>
          <p:spPr>
            <a:xfrm>
              <a:off x="3713379" y="8005745"/>
              <a:ext cx="1975463" cy="672513"/>
            </a:xfrm>
            <a:prstGeom prst="rect">
              <a:avLst/>
            </a:prstGeom>
            <a:noFill/>
          </p:spPr>
          <p:txBody>
            <a:bodyPr wrap="square" rtlCol="0">
              <a:spAutoFit/>
            </a:bodyPr>
            <a:lstStyle/>
            <a:p>
              <a:pPr algn="ct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我是大神我要刚枪，我应该跳哪里</a:t>
              </a:r>
              <a:endPar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descr="FY20244JYTZC`8L0$VL1TU4"/>
          <p:cNvPicPr>
            <a:picLocks noChangeAspect="1"/>
          </p:cNvPicPr>
          <p:nvPr/>
        </p:nvPicPr>
        <p:blipFill>
          <a:blip r:embed="rId1"/>
          <a:stretch>
            <a:fillRect/>
          </a:stretch>
        </p:blipFill>
        <p:spPr>
          <a:xfrm>
            <a:off x="323850" y="915670"/>
            <a:ext cx="4278630" cy="3219450"/>
          </a:xfrm>
          <a:prstGeom prst="rect">
            <a:avLst/>
          </a:prstGeom>
        </p:spPr>
      </p:pic>
      <p:pic>
        <p:nvPicPr>
          <p:cNvPr id="3" name="图片 2" descr="AUTJM5M]X`Y]H6{~YSI`2%3"/>
          <p:cNvPicPr>
            <a:picLocks noChangeAspect="1"/>
          </p:cNvPicPr>
          <p:nvPr/>
        </p:nvPicPr>
        <p:blipFill>
          <a:blip r:embed="rId2"/>
          <a:stretch>
            <a:fillRect/>
          </a:stretch>
        </p:blipFill>
        <p:spPr>
          <a:xfrm>
            <a:off x="5003800" y="1491615"/>
            <a:ext cx="3583940" cy="1996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1"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000"/>
                                        <p:tgtEl>
                                          <p:spTgt spid="26"/>
                                        </p:tgtEl>
                                        <p:attrNameLst>
                                          <p:attrName>ppt_y</p:attrName>
                                        </p:attrNameLst>
                                      </p:cBhvr>
                                      <p:tavLst>
                                        <p:tav tm="0">
                                          <p:val>
                                            <p:strVal val="#ppt_y-#ppt_h*1.125000"/>
                                          </p:val>
                                        </p:tav>
                                        <p:tav tm="100000">
                                          <p:val>
                                            <p:strVal val="#ppt_y"/>
                                          </p:val>
                                        </p:tav>
                                      </p:tavLst>
                                    </p:anim>
                                    <p:animEffect transition="in" filter="wipe(down)">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520" y="-6350"/>
            <a:ext cx="3653303" cy="5143500"/>
          </a:xfrm>
          <a:prstGeom prst="rect">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6" name="椭圆 5"/>
          <p:cNvSpPr/>
          <p:nvPr/>
        </p:nvSpPr>
        <p:spPr>
          <a:xfrm>
            <a:off x="2789802" y="1782002"/>
            <a:ext cx="1567338"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4067810" y="1703070"/>
            <a:ext cx="4886960" cy="749300"/>
          </a:xfrm>
          <a:prstGeom prst="rect">
            <a:avLst/>
          </a:prstGeom>
          <a:noFill/>
          <a:effectLst/>
        </p:spPr>
        <p:txBody>
          <a:bodyPr wrap="square" lIns="72572" tIns="36286" rIns="72572" bIns="36286" rtlCol="0">
            <a:spAutoFit/>
          </a:bodyPr>
          <a:lstStyle/>
          <a:p>
            <a:pPr algn="ctr"/>
            <a:r>
              <a:rPr lang="zh-CN" altLang="en-US" sz="4400" b="1" dirty="0">
                <a:solidFill>
                  <a:schemeClr val="accent4"/>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分析过程中的问题</a:t>
            </a:r>
            <a:endParaRPr lang="zh-CN" altLang="en-US" sz="4400" b="1" dirty="0">
              <a:solidFill>
                <a:schemeClr val="accent4"/>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46" name="直接连接符 45"/>
          <p:cNvCxnSpPr/>
          <p:nvPr/>
        </p:nvCxnSpPr>
        <p:spPr>
          <a:xfrm>
            <a:off x="4616658" y="2573868"/>
            <a:ext cx="4043213"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0" name="Group 41"/>
          <p:cNvGrpSpPr>
            <a:grpSpLocks noChangeAspect="1"/>
          </p:cNvGrpSpPr>
          <p:nvPr/>
        </p:nvGrpSpPr>
        <p:grpSpPr bwMode="auto">
          <a:xfrm>
            <a:off x="3228506" y="1971301"/>
            <a:ext cx="788922" cy="949099"/>
            <a:chOff x="3783" y="2089"/>
            <a:chExt cx="116" cy="142"/>
          </a:xfrm>
          <a:solidFill>
            <a:schemeClr val="accent4"/>
          </a:solidFill>
          <a:effectLst>
            <a:outerShdw blurRad="50800" dist="38100" dir="5400000" algn="t" rotWithShape="0">
              <a:prstClr val="black">
                <a:alpha val="40000"/>
              </a:prstClr>
            </a:outerShdw>
          </a:effectLst>
        </p:grpSpPr>
        <p:sp>
          <p:nvSpPr>
            <p:cNvPr id="51"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5"/>
                                        </p:tgtEl>
                                        <p:attrNameLst>
                                          <p:attrName>ppt_y</p:attrName>
                                        </p:attrNameLst>
                                      </p:cBhvr>
                                      <p:tavLst>
                                        <p:tav tm="0">
                                          <p:val>
                                            <p:strVal val="#ppt_y"/>
                                          </p:val>
                                        </p:tav>
                                        <p:tav tm="100000">
                                          <p:val>
                                            <p:strVal val="#ppt_y"/>
                                          </p:val>
                                        </p:tav>
                                      </p:tavLst>
                                    </p:anim>
                                    <p:anim calcmode="lin" valueType="num">
                                      <p:cBhvr>
                                        <p:cTn id="20"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5"/>
                                        </p:tgtEl>
                                      </p:cBhvr>
                                    </p:animEffect>
                                  </p:childTnLst>
                                </p:cTn>
                              </p:par>
                            </p:childTnLst>
                          </p:cTn>
                        </p:par>
                        <p:par>
                          <p:cTn id="23" fill="hold">
                            <p:stCondLst>
                              <p:cond delay="1850"/>
                            </p:stCondLst>
                            <p:childTnLst>
                              <p:par>
                                <p:cTn id="24" presetID="22" presetClass="entr" presetSubtype="8" fill="hold" nodeType="after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wipe(left)">
                                      <p:cBhvr>
                                        <p:cTn id="26" dur="500"/>
                                        <p:tgtEl>
                                          <p:spTgt spid="46"/>
                                        </p:tgtEl>
                                      </p:cBhvr>
                                    </p:animEffect>
                                  </p:childTnLst>
                                </p:cTn>
                              </p:par>
                            </p:childTnLst>
                          </p:cTn>
                        </p:par>
                        <p:par>
                          <p:cTn id="27" fill="hold">
                            <p:stCondLst>
                              <p:cond delay="2350"/>
                            </p:stCondLst>
                            <p:childTnLst>
                              <p:par>
                                <p:cTn id="28" presetID="22" presetClass="entr" presetSubtype="4"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down)">
                                      <p:cBhvr>
                                        <p:cTn id="3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6" grpId="0" animBg="1"/>
      <p:bldP spid="1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erangel"/>
          <p:cNvPicPr>
            <a:picLocks noChangeAspect="1"/>
          </p:cNvPicPr>
          <p:nvPr/>
        </p:nvPicPr>
        <p:blipFill>
          <a:blip r:embed="rId1">
            <a:lum bright="30000" contrast="-54000"/>
          </a:blip>
          <a:srcRect t="13261" r="-5740" b="20395"/>
          <a:stretch>
            <a:fillRect/>
          </a:stretch>
        </p:blipFill>
        <p:spPr>
          <a:xfrm>
            <a:off x="0" y="-164465"/>
            <a:ext cx="9662160" cy="5545455"/>
          </a:xfrm>
          <a:prstGeom prst="rect">
            <a:avLst/>
          </a:prstGeom>
          <a:effectLst>
            <a:innerShdw blurRad="63500" dist="50800" dir="5400000">
              <a:prstClr val="black">
                <a:alpha val="50000"/>
              </a:prstClr>
            </a:innerShdw>
          </a:effectLst>
        </p:spPr>
      </p:pic>
      <p:sp>
        <p:nvSpPr>
          <p:cNvPr id="3" name="文本框 2"/>
          <p:cNvSpPr txBox="1"/>
          <p:nvPr/>
        </p:nvSpPr>
        <p:spPr>
          <a:xfrm>
            <a:off x="2915920" y="51435"/>
            <a:ext cx="3275965" cy="922020"/>
          </a:xfrm>
          <a:prstGeom prst="rect">
            <a:avLst/>
          </a:prstGeom>
          <a:noFill/>
        </p:spPr>
        <p:txBody>
          <a:bodyPr wrap="square" rtlCol="0">
            <a:spAutoFit/>
          </a:bodyPr>
          <a:p>
            <a:r>
              <a:rPr lang="zh-CN" altLang="en-US" sz="5400" b="1">
                <a:solidFill>
                  <a:schemeClr val="bg1"/>
                </a:solidFill>
              </a:rPr>
              <a:t>小组成员</a:t>
            </a:r>
            <a:endParaRPr lang="zh-CN" altLang="en-US" sz="5400" b="1">
              <a:solidFill>
                <a:schemeClr val="bg1"/>
              </a:solidFill>
            </a:endParaRPr>
          </a:p>
        </p:txBody>
      </p:sp>
      <p:pic>
        <p:nvPicPr>
          <p:cNvPr id="4" name="图片 3" descr="2154616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39975" y="1491615"/>
            <a:ext cx="626110" cy="626110"/>
          </a:xfrm>
          <a:prstGeom prst="rect">
            <a:avLst/>
          </a:prstGeom>
        </p:spPr>
      </p:pic>
      <p:sp>
        <p:nvSpPr>
          <p:cNvPr id="5" name="文本框 4"/>
          <p:cNvSpPr txBox="1"/>
          <p:nvPr/>
        </p:nvSpPr>
        <p:spPr>
          <a:xfrm>
            <a:off x="4140200" y="1620520"/>
            <a:ext cx="2461895" cy="460375"/>
          </a:xfrm>
          <a:prstGeom prst="rect">
            <a:avLst/>
          </a:prstGeom>
          <a:noFill/>
        </p:spPr>
        <p:txBody>
          <a:bodyPr wrap="square" rtlCol="0">
            <a:spAutoFit/>
          </a:bodyPr>
          <a:p>
            <a:r>
              <a:rPr lang="zh-CN" altLang="en-US" sz="2400" b="1">
                <a:solidFill>
                  <a:schemeClr val="bg1"/>
                </a:solidFill>
              </a:rPr>
              <a:t>王昶</a:t>
            </a:r>
            <a:endParaRPr lang="zh-CN" altLang="en-US" sz="2400" b="1">
              <a:solidFill>
                <a:schemeClr val="bg1"/>
              </a:solidFill>
            </a:endParaRPr>
          </a:p>
        </p:txBody>
      </p:sp>
      <p:pic>
        <p:nvPicPr>
          <p:cNvPr id="6" name="图片 5" descr="2154616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39975" y="2511425"/>
            <a:ext cx="626110" cy="626110"/>
          </a:xfrm>
          <a:prstGeom prst="rect">
            <a:avLst/>
          </a:prstGeom>
        </p:spPr>
      </p:pic>
      <p:sp>
        <p:nvSpPr>
          <p:cNvPr id="7" name="文本框 6"/>
          <p:cNvSpPr txBox="1"/>
          <p:nvPr/>
        </p:nvSpPr>
        <p:spPr>
          <a:xfrm>
            <a:off x="4140200" y="2640330"/>
            <a:ext cx="2461895" cy="460375"/>
          </a:xfrm>
          <a:prstGeom prst="rect">
            <a:avLst/>
          </a:prstGeom>
          <a:noFill/>
        </p:spPr>
        <p:txBody>
          <a:bodyPr wrap="square" rtlCol="0">
            <a:spAutoFit/>
          </a:bodyPr>
          <a:p>
            <a:r>
              <a:rPr lang="zh-CN" altLang="en-US" sz="2400" b="1">
                <a:solidFill>
                  <a:schemeClr val="bg1"/>
                </a:solidFill>
              </a:rPr>
              <a:t>张玮</a:t>
            </a:r>
            <a:endParaRPr lang="zh-CN" altLang="en-US" sz="2400" b="1">
              <a:solidFill>
                <a:schemeClr val="bg1"/>
              </a:solidFill>
            </a:endParaRPr>
          </a:p>
        </p:txBody>
      </p:sp>
      <p:pic>
        <p:nvPicPr>
          <p:cNvPr id="8" name="图片 7" descr="2154616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39975" y="3507740"/>
            <a:ext cx="626110" cy="626110"/>
          </a:xfrm>
          <a:prstGeom prst="rect">
            <a:avLst/>
          </a:prstGeom>
        </p:spPr>
      </p:pic>
      <p:sp>
        <p:nvSpPr>
          <p:cNvPr id="9" name="文本框 8"/>
          <p:cNvSpPr txBox="1"/>
          <p:nvPr/>
        </p:nvSpPr>
        <p:spPr>
          <a:xfrm>
            <a:off x="4140200" y="3636645"/>
            <a:ext cx="2461895" cy="460375"/>
          </a:xfrm>
          <a:prstGeom prst="rect">
            <a:avLst/>
          </a:prstGeom>
          <a:noFill/>
        </p:spPr>
        <p:txBody>
          <a:bodyPr wrap="square" rtlCol="0">
            <a:spAutoFit/>
          </a:bodyPr>
          <a:p>
            <a:r>
              <a:rPr lang="zh-CN" altLang="en-US" sz="2400" b="1">
                <a:solidFill>
                  <a:schemeClr val="bg1"/>
                </a:solidFill>
              </a:rPr>
              <a:t>徐伟豪</a:t>
            </a:r>
            <a:endParaRPr lang="zh-CN" altLang="en-US" sz="24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5"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13" dur="5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4" dur="5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15" dur="1000" fill="hold"/>
                                        <p:tgtEl>
                                          <p:spTgt spid="4"/>
                                        </p:tgtEl>
                                        <p:attrNameLst>
                                          <p:attrName>ppt_h</p:attrName>
                                        </p:attrNameLst>
                                      </p:cBhvr>
                                      <p:tavLst>
                                        <p:tav tm="0">
                                          <p:val>
                                            <p:strVal val="#ppt_h"/>
                                          </p:val>
                                        </p:tav>
                                        <p:tav tm="100000">
                                          <p:val>
                                            <p:strVal val="#ppt_h"/>
                                          </p:val>
                                        </p:tav>
                                      </p:tavLst>
                                    </p:anim>
                                    <p:anim calcmode="lin" valueType="num">
                                      <p:cBhvr>
                                        <p:cTn id="16" dur="5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17" dur="5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18" dur="5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19" dur="1000" decel="50000">
                                          <p:stCondLst>
                                            <p:cond delay="0"/>
                                          </p:stCondLst>
                                        </p:cTn>
                                        <p:tgtEl>
                                          <p:spTgt spid="4"/>
                                        </p:tgtEl>
                                      </p:cBhvr>
                                    </p:animEffect>
                                  </p:childTnLst>
                                </p:cTn>
                              </p:par>
                              <p:par>
                                <p:cTn id="20" presetID="25"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5"/>
                                        </p:tgtEl>
                                        <p:attrNameLst>
                                          <p:attrName>ppt_w</p:attrName>
                                        </p:attrNameLst>
                                      </p:cBhvr>
                                      <p:tavLst>
                                        <p:tav tm="0">
                                          <p:val>
                                            <p:strVal val="#ppt_w*.05"/>
                                          </p:val>
                                        </p:tav>
                                        <p:tav tm="100000">
                                          <p:val>
                                            <p:strVal val="#ppt_w"/>
                                          </p:val>
                                        </p:tav>
                                      </p:tavLst>
                                    </p:anim>
                                    <p:anim calcmode="lin" valueType="num">
                                      <p:cBhvr>
                                        <p:cTn id="25" dur="1000" fill="hold"/>
                                        <p:tgtEl>
                                          <p:spTgt spid="5"/>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5"/>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25" presetClass="entr" presetSubtype="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35"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36"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37" dur="1000" fill="hold"/>
                                        <p:tgtEl>
                                          <p:spTgt spid="6"/>
                                        </p:tgtEl>
                                        <p:attrNameLst>
                                          <p:attrName>ppt_h</p:attrName>
                                        </p:attrNameLst>
                                      </p:cBhvr>
                                      <p:tavLst>
                                        <p:tav tm="0">
                                          <p:val>
                                            <p:strVal val="#ppt_h"/>
                                          </p:val>
                                        </p:tav>
                                        <p:tav tm="100000">
                                          <p:val>
                                            <p:strVal val="#ppt_h"/>
                                          </p:val>
                                        </p:tav>
                                      </p:tavLst>
                                    </p:anim>
                                    <p:anim calcmode="lin" valueType="num">
                                      <p:cBhvr>
                                        <p:cTn id="38"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39"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40"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41" dur="1000" decel="50000">
                                          <p:stCondLst>
                                            <p:cond delay="0"/>
                                          </p:stCondLst>
                                        </p:cTn>
                                        <p:tgtEl>
                                          <p:spTgt spid="6"/>
                                        </p:tgtEl>
                                      </p:cBhvr>
                                    </p:animEffect>
                                  </p:childTnLst>
                                </p:cTn>
                              </p:par>
                              <p:par>
                                <p:cTn id="42" presetID="25"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45"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46"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47" dur="1000" fill="hold"/>
                                        <p:tgtEl>
                                          <p:spTgt spid="7"/>
                                        </p:tgtEl>
                                        <p:attrNameLst>
                                          <p:attrName>ppt_h</p:attrName>
                                        </p:attrNameLst>
                                      </p:cBhvr>
                                      <p:tavLst>
                                        <p:tav tm="0">
                                          <p:val>
                                            <p:strVal val="#ppt_h"/>
                                          </p:val>
                                        </p:tav>
                                        <p:tav tm="100000">
                                          <p:val>
                                            <p:strVal val="#ppt_h"/>
                                          </p:val>
                                        </p:tav>
                                      </p:tavLst>
                                    </p:anim>
                                    <p:anim calcmode="lin" valueType="num">
                                      <p:cBhvr>
                                        <p:cTn id="48"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49"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50"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51" dur="1000" decel="50000">
                                          <p:stCondLst>
                                            <p:cond delay="0"/>
                                          </p:stCondLst>
                                        </p:cTn>
                                        <p:tgtEl>
                                          <p:spTgt spid="7"/>
                                        </p:tgtEl>
                                      </p:cBhvr>
                                    </p:animEffect>
                                  </p:childTnLst>
                                </p:cTn>
                              </p:par>
                            </p:childTnLst>
                          </p:cTn>
                        </p:par>
                      </p:childTnLst>
                    </p:cTn>
                  </p:par>
                  <p:par>
                    <p:cTn id="52" fill="hold">
                      <p:stCondLst>
                        <p:cond delay="indefinite"/>
                      </p:stCondLst>
                      <p:childTnLst>
                        <p:par>
                          <p:cTn id="53" fill="hold">
                            <p:stCondLst>
                              <p:cond delay="0"/>
                            </p:stCondLst>
                            <p:childTnLst>
                              <p:par>
                                <p:cTn id="54" presetID="25" presetClass="entr" presetSubtype="0" fill="hold" nodeType="click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57"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58"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59" dur="1000" fill="hold"/>
                                        <p:tgtEl>
                                          <p:spTgt spid="8"/>
                                        </p:tgtEl>
                                        <p:attrNameLst>
                                          <p:attrName>ppt_h</p:attrName>
                                        </p:attrNameLst>
                                      </p:cBhvr>
                                      <p:tavLst>
                                        <p:tav tm="0">
                                          <p:val>
                                            <p:strVal val="#ppt_h"/>
                                          </p:val>
                                        </p:tav>
                                        <p:tav tm="100000">
                                          <p:val>
                                            <p:strVal val="#ppt_h"/>
                                          </p:val>
                                        </p:tav>
                                      </p:tavLst>
                                    </p:anim>
                                    <p:anim calcmode="lin" valueType="num">
                                      <p:cBhvr>
                                        <p:cTn id="60"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61"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62"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63" dur="1000" decel="50000">
                                          <p:stCondLst>
                                            <p:cond delay="0"/>
                                          </p:stCondLst>
                                        </p:cTn>
                                        <p:tgtEl>
                                          <p:spTgt spid="8"/>
                                        </p:tgtEl>
                                      </p:cBhvr>
                                    </p:animEffect>
                                  </p:childTnLst>
                                </p:cTn>
                              </p:par>
                              <p:par>
                                <p:cTn id="64" presetID="25" presetClass="entr" presetSubtype="0" fill="hold" grpId="0" nodeType="with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p:cTn id="66"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67"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68"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69" dur="1000" fill="hold"/>
                                        <p:tgtEl>
                                          <p:spTgt spid="9"/>
                                        </p:tgtEl>
                                        <p:attrNameLst>
                                          <p:attrName>ppt_h</p:attrName>
                                        </p:attrNameLst>
                                      </p:cBhvr>
                                      <p:tavLst>
                                        <p:tav tm="0">
                                          <p:val>
                                            <p:strVal val="#ppt_h"/>
                                          </p:val>
                                        </p:tav>
                                        <p:tav tm="100000">
                                          <p:val>
                                            <p:strVal val="#ppt_h"/>
                                          </p:val>
                                        </p:tav>
                                      </p:tavLst>
                                    </p:anim>
                                    <p:anim calcmode="lin" valueType="num">
                                      <p:cBhvr>
                                        <p:cTn id="70"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71"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72"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73" dur="1000" decel="50000">
                                          <p:stCondLst>
                                            <p:cond delay="0"/>
                                          </p:stCondLst>
                                        </p:cTn>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P spid="7" grpId="0"/>
      <p:bldP spid="7" grpId="1"/>
      <p:bldP spid="9" grpId="0"/>
      <p:bldP spid="9"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9660" cy="369332"/>
          </a:xfrm>
          <a:prstGeom prst="rect">
            <a:avLst/>
          </a:prstGeom>
          <a:noFill/>
        </p:spPr>
        <p:txBody>
          <a:bodyPr wrap="none" rtlCol="0">
            <a:spAutoFit/>
          </a:bodyPr>
          <a:lstStyle/>
          <a:p>
            <a:pPr lvl="0"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管理上的不足</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nvGrpSpPr>
          <p:cNvPr id="5" name="组合 4"/>
          <p:cNvGrpSpPr>
            <a:grpSpLocks noChangeAspect="1"/>
          </p:cNvGrpSpPr>
          <p:nvPr/>
        </p:nvGrpSpPr>
        <p:grpSpPr>
          <a:xfrm>
            <a:off x="1259755" y="1004428"/>
            <a:ext cx="1570540" cy="701240"/>
            <a:chOff x="465719" y="1295954"/>
            <a:chExt cx="1658494" cy="740511"/>
          </a:xfrm>
        </p:grpSpPr>
        <p:sp>
          <p:nvSpPr>
            <p:cNvPr id="6" name="Freeform 1"/>
            <p:cNvSpPr>
              <a:spLocks noChangeArrowheads="1"/>
            </p:cNvSpPr>
            <p:nvPr/>
          </p:nvSpPr>
          <p:spPr bwMode="auto">
            <a:xfrm rot="10800000">
              <a:off x="465719" y="1295954"/>
              <a:ext cx="1658494" cy="740511"/>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1"/>
            </a:solidFill>
            <a:ln>
              <a:noFill/>
            </a:ln>
            <a:effectLst/>
          </p:spPr>
          <p:txBody>
            <a:bodyPr wrap="none" anchor="ctr"/>
            <a:lstStyle/>
            <a:p>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41"/>
            <p:cNvSpPr>
              <a:spLocks noEditPoints="1"/>
            </p:cNvSpPr>
            <p:nvPr/>
          </p:nvSpPr>
          <p:spPr bwMode="auto">
            <a:xfrm>
              <a:off x="1089592" y="1430439"/>
              <a:ext cx="458072" cy="416658"/>
            </a:xfrm>
            <a:custGeom>
              <a:avLst/>
              <a:gdLst>
                <a:gd name="T0" fmla="*/ 2147483647 w 67"/>
                <a:gd name="T1" fmla="*/ 124018912 h 60"/>
                <a:gd name="T2" fmla="*/ 2147483647 w 67"/>
                <a:gd name="T3" fmla="*/ 0 h 60"/>
                <a:gd name="T4" fmla="*/ 2147483647 w 67"/>
                <a:gd name="T5" fmla="*/ 0 h 60"/>
                <a:gd name="T6" fmla="*/ 2147483647 w 67"/>
                <a:gd name="T7" fmla="*/ 124018912 h 60"/>
                <a:gd name="T8" fmla="*/ 2147483647 w 67"/>
                <a:gd name="T9" fmla="*/ 310059138 h 60"/>
                <a:gd name="T10" fmla="*/ 2147483647 w 67"/>
                <a:gd name="T11" fmla="*/ 868156039 h 60"/>
                <a:gd name="T12" fmla="*/ 2147483647 w 67"/>
                <a:gd name="T13" fmla="*/ 124018912 h 60"/>
                <a:gd name="T14" fmla="*/ 2147483647 w 67"/>
                <a:gd name="T15" fmla="*/ 1922344337 h 60"/>
                <a:gd name="T16" fmla="*/ 2147483647 w 67"/>
                <a:gd name="T17" fmla="*/ 124018912 h 60"/>
                <a:gd name="T18" fmla="*/ 1902898002 w 67"/>
                <a:gd name="T19" fmla="*/ 124018912 h 60"/>
                <a:gd name="T20" fmla="*/ 122771150 w 67"/>
                <a:gd name="T21" fmla="*/ 1922344337 h 60"/>
                <a:gd name="T22" fmla="*/ 122771150 w 67"/>
                <a:gd name="T23" fmla="*/ 2147483647 h 60"/>
                <a:gd name="T24" fmla="*/ 245534466 w 67"/>
                <a:gd name="T25" fmla="*/ 2147483647 h 60"/>
                <a:gd name="T26" fmla="*/ 429691207 w 67"/>
                <a:gd name="T27" fmla="*/ 2147483647 h 60"/>
                <a:gd name="T28" fmla="*/ 2087055172 w 67"/>
                <a:gd name="T29" fmla="*/ 558097024 h 60"/>
                <a:gd name="T30" fmla="*/ 2147483647 w 67"/>
                <a:gd name="T31" fmla="*/ 2147483647 h 60"/>
                <a:gd name="T32" fmla="*/ 2147483647 w 67"/>
                <a:gd name="T33" fmla="*/ 2147483647 h 60"/>
                <a:gd name="T34" fmla="*/ 2147483647 w 67"/>
                <a:gd name="T35" fmla="*/ 1922344337 h 60"/>
                <a:gd name="T36" fmla="*/ 552454614 w 67"/>
                <a:gd name="T37" fmla="*/ 2147483647 h 60"/>
                <a:gd name="T38" fmla="*/ 552454614 w 67"/>
                <a:gd name="T39" fmla="*/ 2147483647 h 60"/>
                <a:gd name="T40" fmla="*/ 797989019 w 67"/>
                <a:gd name="T41" fmla="*/ 2147483647 h 60"/>
                <a:gd name="T42" fmla="*/ 1718749157 w 67"/>
                <a:gd name="T43" fmla="*/ 2147483647 h 60"/>
                <a:gd name="T44" fmla="*/ 1718749157 w 67"/>
                <a:gd name="T45" fmla="*/ 2147483647 h 60"/>
                <a:gd name="T46" fmla="*/ 1780134717 w 67"/>
                <a:gd name="T47" fmla="*/ 2147483647 h 60"/>
                <a:gd name="T48" fmla="*/ 2147483647 w 67"/>
                <a:gd name="T49" fmla="*/ 2147483647 h 60"/>
                <a:gd name="T50" fmla="*/ 2147483647 w 67"/>
                <a:gd name="T51" fmla="*/ 2147483647 h 60"/>
                <a:gd name="T52" fmla="*/ 2147483647 w 67"/>
                <a:gd name="T53" fmla="*/ 2147483647 h 60"/>
                <a:gd name="T54" fmla="*/ 2147483647 w 67"/>
                <a:gd name="T55" fmla="*/ 2147483647 h 60"/>
                <a:gd name="T56" fmla="*/ 2147483647 w 67"/>
                <a:gd name="T57" fmla="*/ 2147483647 h 60"/>
                <a:gd name="T58" fmla="*/ 2147483647 w 67"/>
                <a:gd name="T59" fmla="*/ 2147483647 h 60"/>
                <a:gd name="T60" fmla="*/ 2087055172 w 67"/>
                <a:gd name="T61" fmla="*/ 806142661 h 60"/>
                <a:gd name="T62" fmla="*/ 552454614 w 67"/>
                <a:gd name="T63" fmla="*/ 2147483647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7"/>
                <a:gd name="T97" fmla="*/ 0 h 60"/>
                <a:gd name="T98" fmla="*/ 67 w 67"/>
                <a:gd name="T99" fmla="*/ 60 h 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7" h="60">
                  <a:moveTo>
                    <a:pt x="53" y="2"/>
                  </a:moveTo>
                  <a:cubicBezTo>
                    <a:pt x="53" y="1"/>
                    <a:pt x="52" y="0"/>
                    <a:pt x="51" y="0"/>
                  </a:cubicBezTo>
                  <a:cubicBezTo>
                    <a:pt x="46" y="0"/>
                    <a:pt x="46" y="0"/>
                    <a:pt x="46" y="0"/>
                  </a:cubicBezTo>
                  <a:cubicBezTo>
                    <a:pt x="45" y="0"/>
                    <a:pt x="44" y="1"/>
                    <a:pt x="44" y="2"/>
                  </a:cubicBezTo>
                  <a:cubicBezTo>
                    <a:pt x="44" y="5"/>
                    <a:pt x="44" y="5"/>
                    <a:pt x="44" y="5"/>
                  </a:cubicBezTo>
                  <a:cubicBezTo>
                    <a:pt x="53" y="14"/>
                    <a:pt x="53" y="14"/>
                    <a:pt x="53" y="14"/>
                  </a:cubicBezTo>
                  <a:lnTo>
                    <a:pt x="53" y="2"/>
                  </a:lnTo>
                  <a:close/>
                  <a:moveTo>
                    <a:pt x="66" y="31"/>
                  </a:moveTo>
                  <a:cubicBezTo>
                    <a:pt x="36" y="2"/>
                    <a:pt x="36" y="2"/>
                    <a:pt x="36" y="2"/>
                  </a:cubicBezTo>
                  <a:cubicBezTo>
                    <a:pt x="35" y="0"/>
                    <a:pt x="33" y="0"/>
                    <a:pt x="31" y="2"/>
                  </a:cubicBezTo>
                  <a:cubicBezTo>
                    <a:pt x="2" y="31"/>
                    <a:pt x="2" y="31"/>
                    <a:pt x="2" y="31"/>
                  </a:cubicBezTo>
                  <a:cubicBezTo>
                    <a:pt x="0" y="33"/>
                    <a:pt x="0" y="35"/>
                    <a:pt x="2" y="36"/>
                  </a:cubicBezTo>
                  <a:cubicBezTo>
                    <a:pt x="2" y="37"/>
                    <a:pt x="3" y="37"/>
                    <a:pt x="4" y="37"/>
                  </a:cubicBezTo>
                  <a:cubicBezTo>
                    <a:pt x="5" y="37"/>
                    <a:pt x="6" y="37"/>
                    <a:pt x="7" y="36"/>
                  </a:cubicBezTo>
                  <a:cubicBezTo>
                    <a:pt x="34" y="9"/>
                    <a:pt x="34" y="9"/>
                    <a:pt x="34" y="9"/>
                  </a:cubicBezTo>
                  <a:cubicBezTo>
                    <a:pt x="61" y="36"/>
                    <a:pt x="61" y="36"/>
                    <a:pt x="61" y="36"/>
                  </a:cubicBezTo>
                  <a:cubicBezTo>
                    <a:pt x="62" y="38"/>
                    <a:pt x="65" y="38"/>
                    <a:pt x="66" y="36"/>
                  </a:cubicBezTo>
                  <a:cubicBezTo>
                    <a:pt x="67" y="35"/>
                    <a:pt x="67" y="33"/>
                    <a:pt x="66" y="31"/>
                  </a:cubicBezTo>
                  <a:close/>
                  <a:moveTo>
                    <a:pt x="9" y="37"/>
                  </a:moveTo>
                  <a:cubicBezTo>
                    <a:pt x="9" y="57"/>
                    <a:pt x="9" y="57"/>
                    <a:pt x="9" y="57"/>
                  </a:cubicBezTo>
                  <a:cubicBezTo>
                    <a:pt x="9" y="59"/>
                    <a:pt x="11" y="60"/>
                    <a:pt x="13" y="60"/>
                  </a:cubicBezTo>
                  <a:cubicBezTo>
                    <a:pt x="28" y="60"/>
                    <a:pt x="28" y="60"/>
                    <a:pt x="28" y="60"/>
                  </a:cubicBezTo>
                  <a:cubicBezTo>
                    <a:pt x="28" y="42"/>
                    <a:pt x="28" y="42"/>
                    <a:pt x="28" y="42"/>
                  </a:cubicBezTo>
                  <a:cubicBezTo>
                    <a:pt x="28" y="42"/>
                    <a:pt x="29" y="41"/>
                    <a:pt x="29" y="41"/>
                  </a:cubicBezTo>
                  <a:cubicBezTo>
                    <a:pt x="38" y="41"/>
                    <a:pt x="38" y="41"/>
                    <a:pt x="38" y="41"/>
                  </a:cubicBezTo>
                  <a:cubicBezTo>
                    <a:pt x="39" y="41"/>
                    <a:pt x="39" y="42"/>
                    <a:pt x="39" y="42"/>
                  </a:cubicBezTo>
                  <a:cubicBezTo>
                    <a:pt x="39" y="60"/>
                    <a:pt x="39" y="60"/>
                    <a:pt x="39" y="60"/>
                  </a:cubicBezTo>
                  <a:cubicBezTo>
                    <a:pt x="55" y="60"/>
                    <a:pt x="55" y="60"/>
                    <a:pt x="55" y="60"/>
                  </a:cubicBezTo>
                  <a:cubicBezTo>
                    <a:pt x="57" y="60"/>
                    <a:pt x="58" y="59"/>
                    <a:pt x="58" y="57"/>
                  </a:cubicBezTo>
                  <a:cubicBezTo>
                    <a:pt x="58" y="38"/>
                    <a:pt x="58" y="38"/>
                    <a:pt x="58" y="38"/>
                  </a:cubicBezTo>
                  <a:cubicBezTo>
                    <a:pt x="34" y="13"/>
                    <a:pt x="34" y="13"/>
                    <a:pt x="34" y="13"/>
                  </a:cubicBezTo>
                  <a:lnTo>
                    <a:pt x="9" y="37"/>
                  </a:lnTo>
                  <a:close/>
                </a:path>
              </a:pathLst>
            </a:custGeom>
            <a:solidFill>
              <a:schemeClr val="bg1"/>
            </a:solidFill>
            <a:ln w="9525">
              <a:noFill/>
              <a:round/>
            </a:ln>
          </p:spPr>
          <p:txBody>
            <a:bodyPr/>
            <a:lstStyle/>
            <a:p>
              <a:pPr>
                <a:defRPr/>
              </a:pPr>
              <a:endParaRPr lang="en-US" sz="1605"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TextBox 6"/>
          <p:cNvSpPr txBox="1">
            <a:spLocks noChangeAspect="1"/>
          </p:cNvSpPr>
          <p:nvPr/>
        </p:nvSpPr>
        <p:spPr>
          <a:xfrm>
            <a:off x="3016762" y="915535"/>
            <a:ext cx="5259238" cy="1453515"/>
          </a:xfrm>
          <a:prstGeom prst="rect">
            <a:avLst/>
          </a:prstGeom>
          <a:noFill/>
        </p:spPr>
        <p:txBody>
          <a:bodyPr wrap="square" lIns="57727" tIns="28864" rIns="57727" bIns="28864" rtlCol="0">
            <a:spAutoFit/>
          </a:bodyPr>
          <a:lstStyle/>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版本原因imread到了imageio包里面</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mean() 函数定义：</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numpy.mean(a, axis, dtype, out，keepdims )</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mean()函数功能：求取均值</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unique()是以 数组形式（numpy.ndarray）返回列的所有唯一值（特征的所有唯一值）</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dropna()该函数主要用于滤除缺失数据。</a:t>
            </a:r>
            <a:endParaRPr lang="zh-CN" altLang="en-US" sz="1005"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7"/>
          <p:cNvSpPr txBox="1">
            <a:spLocks noChangeAspect="1"/>
          </p:cNvSpPr>
          <p:nvPr/>
        </p:nvSpPr>
        <p:spPr>
          <a:xfrm>
            <a:off x="2983743" y="656405"/>
            <a:ext cx="3181786" cy="285115"/>
          </a:xfrm>
          <a:prstGeom prst="rect">
            <a:avLst/>
          </a:prstGeom>
          <a:noFill/>
        </p:spPr>
        <p:txBody>
          <a:bodyPr wrap="square" lIns="38197" tIns="19098" rIns="38197" bIns="19098" rtlCol="0">
            <a:spAutoFit/>
          </a:bodyPr>
          <a:lstStyle/>
          <a:p>
            <a:r>
              <a:rPr lang="zh-CN" altLang="zh-CN" sz="1605"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（一）代码编写上的问题</a:t>
            </a:r>
            <a:endParaRPr lang="zh-CN" altLang="en-US" sz="1605"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a:grpSpLocks noChangeAspect="1"/>
          </p:cNvGrpSpPr>
          <p:nvPr/>
        </p:nvGrpSpPr>
        <p:grpSpPr>
          <a:xfrm>
            <a:off x="1255310" y="3569554"/>
            <a:ext cx="1570540" cy="734779"/>
            <a:chOff x="465719" y="3291830"/>
            <a:chExt cx="1658494" cy="740511"/>
          </a:xfrm>
        </p:grpSpPr>
        <p:sp>
          <p:nvSpPr>
            <p:cNvPr id="11" name="Freeform 1"/>
            <p:cNvSpPr>
              <a:spLocks noChangeArrowheads="1"/>
            </p:cNvSpPr>
            <p:nvPr/>
          </p:nvSpPr>
          <p:spPr bwMode="auto">
            <a:xfrm rot="10800000">
              <a:off x="465719" y="3291830"/>
              <a:ext cx="1658494" cy="740511"/>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3"/>
            </a:solidFill>
            <a:ln>
              <a:noFill/>
            </a:ln>
            <a:effectLst/>
          </p:spPr>
          <p:txBody>
            <a:bodyPr wrap="none" anchor="ctr"/>
            <a:lstStyle/>
            <a:p>
              <a:endParaRPr lang="en-US" sz="1605">
                <a:latin typeface="Arial" panose="020B0604020202020204" pitchFamily="34" charset="0"/>
                <a:ea typeface="微软雅黑" panose="020B0503020204020204" pitchFamily="34" charset="-122"/>
                <a:sym typeface="Arial" panose="020B0604020202020204" pitchFamily="34" charset="0"/>
              </a:endParaRPr>
            </a:p>
          </p:txBody>
        </p:sp>
        <p:pic>
          <p:nvPicPr>
            <p:cNvPr id="12" name="Picture 2"/>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1171134" y="3488771"/>
              <a:ext cx="346674" cy="346630"/>
            </a:xfrm>
            <a:prstGeom prst="rect">
              <a:avLst/>
            </a:prstGeom>
            <a:noFill/>
            <a:extLst>
              <a:ext uri="{909E8E84-426E-40DD-AFC4-6F175D3DCCD1}">
                <a14:hiddenFill xmlns:a14="http://schemas.microsoft.com/office/drawing/2010/main">
                  <a:solidFill>
                    <a:srgbClr val="FFFFFF"/>
                  </a:solidFill>
                </a14:hiddenFill>
              </a:ext>
            </a:extLst>
          </p:spPr>
        </p:pic>
      </p:grpSp>
      <p:sp>
        <p:nvSpPr>
          <p:cNvPr id="13" name="TextBox 11"/>
          <p:cNvSpPr txBox="1">
            <a:spLocks noChangeAspect="1"/>
          </p:cNvSpPr>
          <p:nvPr/>
        </p:nvSpPr>
        <p:spPr>
          <a:xfrm>
            <a:off x="3006748" y="2740810"/>
            <a:ext cx="5271053" cy="680085"/>
          </a:xfrm>
          <a:prstGeom prst="rect">
            <a:avLst/>
          </a:prstGeom>
          <a:noFill/>
        </p:spPr>
        <p:txBody>
          <a:bodyPr wrap="square" lIns="57727" tIns="28864" rIns="57727" bIns="28864" rtlCol="0">
            <a:spAutoFit/>
          </a:bodyPr>
          <a:lstStyle/>
          <a:p>
            <a:pPr>
              <a:lnSpc>
                <a:spcPct val="150000"/>
              </a:lnSpc>
            </a:pPr>
            <a:r>
              <a:rPr lang="zh-CN" altLang="en-US" sz="9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为什么在上传文件的时候要分主要分支和分支？因为在创建分支之后，如果有新的提交或者是新的改动，主分支的主要程序或是主要部分就不会受到影响，这样可以使得不同的任务组在不同的分支上进行开发，互相之间不会影响，同时加大开发进度，也保证了主线代码的完整性和可用性。</a:t>
            </a:r>
            <a:endParaRPr lang="zh-CN" altLang="en-US" sz="9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12"/>
          <p:cNvSpPr txBox="1">
            <a:spLocks noChangeAspect="1"/>
          </p:cNvSpPr>
          <p:nvPr/>
        </p:nvSpPr>
        <p:spPr>
          <a:xfrm>
            <a:off x="3016763" y="2449569"/>
            <a:ext cx="3181786" cy="285115"/>
          </a:xfrm>
          <a:prstGeom prst="rect">
            <a:avLst/>
          </a:prstGeom>
          <a:noFill/>
        </p:spPr>
        <p:txBody>
          <a:bodyPr wrap="square" lIns="38197" tIns="19098" rIns="38197" bIns="19098" rtlCol="0">
            <a:spAutoFit/>
          </a:bodyPr>
          <a:lstStyle/>
          <a:p>
            <a:r>
              <a:rPr lang="zh-CN" altLang="zh-CN" sz="1605" b="1" dirty="0">
                <a:solidFill>
                  <a:schemeClr val="accent2"/>
                </a:solidFill>
                <a:latin typeface="Arial" panose="020B0604020202020204" pitchFamily="34" charset="0"/>
                <a:ea typeface="微软雅黑" panose="020B0503020204020204" pitchFamily="34" charset="-122"/>
                <a:sym typeface="Arial" panose="020B0604020202020204" pitchFamily="34" charset="0"/>
              </a:rPr>
              <a:t>（</a:t>
            </a:r>
            <a:r>
              <a:rPr lang="zh-CN" altLang="en-US" sz="1605" b="1" dirty="0">
                <a:solidFill>
                  <a:schemeClr val="accent2"/>
                </a:solidFill>
                <a:latin typeface="Arial" panose="020B0604020202020204" pitchFamily="34" charset="0"/>
                <a:ea typeface="微软雅黑" panose="020B0503020204020204" pitchFamily="34" charset="-122"/>
                <a:sym typeface="Arial" panose="020B0604020202020204" pitchFamily="34" charset="0"/>
              </a:rPr>
              <a:t>二</a:t>
            </a:r>
            <a:r>
              <a:rPr lang="zh-CN" altLang="zh-CN" sz="1605" b="1" dirty="0">
                <a:solidFill>
                  <a:schemeClr val="accent2"/>
                </a:solidFill>
                <a:latin typeface="Arial" panose="020B0604020202020204" pitchFamily="34" charset="0"/>
                <a:ea typeface="微软雅黑" panose="020B0503020204020204" pitchFamily="34" charset="-122"/>
                <a:sym typeface="Arial" panose="020B0604020202020204" pitchFamily="34" charset="0"/>
              </a:rPr>
              <a:t>）</a:t>
            </a:r>
            <a:r>
              <a:rPr lang="en-US" altLang="zh-CN" sz="1605" b="1" dirty="0">
                <a:solidFill>
                  <a:schemeClr val="accent2"/>
                </a:solidFill>
                <a:latin typeface="Arial" panose="020B0604020202020204" pitchFamily="34" charset="0"/>
                <a:ea typeface="微软雅黑" panose="020B0503020204020204" pitchFamily="34" charset="-122"/>
                <a:sym typeface="Arial" panose="020B0604020202020204" pitchFamily="34" charset="0"/>
              </a:rPr>
              <a:t>GitHub</a:t>
            </a:r>
            <a:r>
              <a:rPr lang="zh-CN" altLang="en-US" sz="1605" b="1" dirty="0">
                <a:solidFill>
                  <a:schemeClr val="accent2"/>
                </a:solidFill>
                <a:latin typeface="Arial" panose="020B0604020202020204" pitchFamily="34" charset="0"/>
                <a:ea typeface="宋体" panose="02010600030101010101" pitchFamily="2" charset="-122"/>
                <a:sym typeface="Arial" panose="020B0604020202020204" pitchFamily="34" charset="0"/>
              </a:rPr>
              <a:t>使用上的问题</a:t>
            </a:r>
            <a:endParaRPr lang="zh-CN" altLang="en-US" sz="1605" b="1" dirty="0">
              <a:solidFill>
                <a:schemeClr val="accent2"/>
              </a:solidFill>
              <a:latin typeface="Arial" panose="020B0604020202020204" pitchFamily="34" charset="0"/>
              <a:ea typeface="宋体" panose="02010600030101010101" pitchFamily="2" charset="-122"/>
              <a:sym typeface="Arial" panose="020B0604020202020204" pitchFamily="34" charset="0"/>
            </a:endParaRPr>
          </a:p>
        </p:txBody>
      </p:sp>
      <p:sp>
        <p:nvSpPr>
          <p:cNvPr id="15" name="TextBox 13"/>
          <p:cNvSpPr txBox="1">
            <a:spLocks noChangeAspect="1"/>
          </p:cNvSpPr>
          <p:nvPr/>
        </p:nvSpPr>
        <p:spPr>
          <a:xfrm>
            <a:off x="3016762" y="3856950"/>
            <a:ext cx="5259238" cy="472440"/>
          </a:xfrm>
          <a:prstGeom prst="rect">
            <a:avLst/>
          </a:prstGeom>
          <a:noFill/>
        </p:spPr>
        <p:txBody>
          <a:bodyPr wrap="square" lIns="57727" tIns="28864" rIns="57727" bIns="28864" rtlCol="0">
            <a:spAutoFit/>
          </a:bodyPr>
          <a:lstStyle/>
          <a:p>
            <a:pPr>
              <a:lnSpc>
                <a:spcPct val="150000"/>
              </a:lnSpc>
            </a:pPr>
            <a:r>
              <a:rPr lang="zh-CN" altLang="en-US" sz="900" dirty="0">
                <a:solidFill>
                  <a:schemeClr val="tx1">
                    <a:lumMod val="65000"/>
                    <a:lumOff val="35000"/>
                  </a:schemeClr>
                </a:solidFill>
                <a:latin typeface="+mn-ea"/>
                <a:cs typeface="+mn-ea"/>
                <a:sym typeface="Arial" panose="020B0604020202020204" pitchFamily="34" charset="0"/>
              </a:rPr>
              <a:t>当我在</a:t>
            </a:r>
            <a:r>
              <a:rPr lang="en-US" altLang="zh-CN" sz="900" dirty="0">
                <a:solidFill>
                  <a:schemeClr val="tx1">
                    <a:lumMod val="65000"/>
                    <a:lumOff val="35000"/>
                  </a:schemeClr>
                </a:solidFill>
                <a:latin typeface="+mn-ea"/>
                <a:cs typeface="+mn-ea"/>
                <a:sym typeface="Arial" panose="020B0604020202020204" pitchFamily="34" charset="0"/>
              </a:rPr>
              <a:t>PPT</a:t>
            </a:r>
            <a:r>
              <a:rPr lang="zh-CN" altLang="en-US" sz="900" dirty="0">
                <a:solidFill>
                  <a:schemeClr val="tx1">
                    <a:lumMod val="65000"/>
                    <a:lumOff val="35000"/>
                  </a:schemeClr>
                </a:solidFill>
                <a:latin typeface="+mn-ea"/>
                <a:cs typeface="+mn-ea"/>
                <a:sym typeface="Arial" panose="020B0604020202020204" pitchFamily="34" charset="0"/>
              </a:rPr>
              <a:t>上汇总我们的学习成果时，我发现，因为没有直接参与到代码的编写，所以在写实验认识上的时候有些乏力，没有亲历的过程，无法完整的吧学习成果展现出来。</a:t>
            </a:r>
            <a:endParaRPr lang="zh-CN" altLang="en-US" sz="900" dirty="0">
              <a:solidFill>
                <a:schemeClr val="tx1">
                  <a:lumMod val="65000"/>
                  <a:lumOff val="35000"/>
                </a:schemeClr>
              </a:solidFill>
              <a:latin typeface="+mn-ea"/>
              <a:cs typeface="+mn-ea"/>
              <a:sym typeface="Arial" panose="020B0604020202020204" pitchFamily="34" charset="0"/>
            </a:endParaRPr>
          </a:p>
        </p:txBody>
      </p:sp>
      <p:sp>
        <p:nvSpPr>
          <p:cNvPr id="16" name="TextBox 14"/>
          <p:cNvSpPr txBox="1">
            <a:spLocks noChangeAspect="1"/>
          </p:cNvSpPr>
          <p:nvPr/>
        </p:nvSpPr>
        <p:spPr>
          <a:xfrm>
            <a:off x="2983800" y="3486169"/>
            <a:ext cx="3181786" cy="285115"/>
          </a:xfrm>
          <a:prstGeom prst="rect">
            <a:avLst/>
          </a:prstGeom>
          <a:noFill/>
        </p:spPr>
        <p:txBody>
          <a:bodyPr wrap="square" lIns="38197" tIns="19098" rIns="38197" bIns="19098" rtlCol="0">
            <a:spAutoFit/>
          </a:bodyPr>
          <a:lstStyle/>
          <a:p>
            <a:r>
              <a:rPr lang="zh-CN" altLang="zh-CN" sz="1605" b="1" dirty="0">
                <a:solidFill>
                  <a:schemeClr val="accent3"/>
                </a:solidFill>
                <a:latin typeface="Arial" panose="020B0604020202020204" pitchFamily="34" charset="0"/>
                <a:ea typeface="微软雅黑" panose="020B0503020204020204" pitchFamily="34" charset="-122"/>
                <a:sym typeface="Arial" panose="020B0604020202020204" pitchFamily="34" charset="0"/>
              </a:rPr>
              <a:t>（</a:t>
            </a:r>
            <a:r>
              <a:rPr lang="zh-CN" altLang="en-US" sz="1605" b="1" dirty="0">
                <a:solidFill>
                  <a:schemeClr val="accent3"/>
                </a:solidFill>
                <a:latin typeface="Arial" panose="020B0604020202020204" pitchFamily="34" charset="0"/>
                <a:ea typeface="微软雅黑" panose="020B0503020204020204" pitchFamily="34" charset="-122"/>
                <a:sym typeface="Arial" panose="020B0604020202020204" pitchFamily="34" charset="0"/>
              </a:rPr>
              <a:t>三</a:t>
            </a:r>
            <a:r>
              <a:rPr lang="zh-CN" altLang="zh-CN" sz="1605" b="1" dirty="0">
                <a:solidFill>
                  <a:schemeClr val="accent3"/>
                </a:solidFill>
                <a:latin typeface="Arial" panose="020B0604020202020204" pitchFamily="34" charset="0"/>
                <a:ea typeface="微软雅黑" panose="020B0503020204020204" pitchFamily="34" charset="-122"/>
                <a:sym typeface="Arial" panose="020B0604020202020204" pitchFamily="34" charset="0"/>
              </a:rPr>
              <a:t>）</a:t>
            </a:r>
            <a:r>
              <a:rPr lang="en-US" altLang="zh-CN" sz="1605" b="1" dirty="0">
                <a:solidFill>
                  <a:schemeClr val="accent3"/>
                </a:solidFill>
                <a:latin typeface="Arial" panose="020B0604020202020204" pitchFamily="34" charset="0"/>
                <a:ea typeface="微软雅黑" panose="020B0503020204020204" pitchFamily="34" charset="-122"/>
                <a:sym typeface="Arial" panose="020B0604020202020204" pitchFamily="34" charset="0"/>
              </a:rPr>
              <a:t>PPT</a:t>
            </a:r>
            <a:r>
              <a:rPr lang="zh-CN" altLang="en-US" sz="1605" b="1" dirty="0">
                <a:solidFill>
                  <a:schemeClr val="accent3"/>
                </a:solidFill>
                <a:latin typeface="Arial" panose="020B0604020202020204" pitchFamily="34" charset="0"/>
                <a:ea typeface="宋体" panose="02010600030101010101" pitchFamily="2" charset="-122"/>
                <a:sym typeface="Arial" panose="020B0604020202020204" pitchFamily="34" charset="0"/>
              </a:rPr>
              <a:t>汇总上的问题</a:t>
            </a:r>
            <a:endParaRPr lang="zh-CN" altLang="en-US" sz="1605" b="1" dirty="0">
              <a:solidFill>
                <a:schemeClr val="accent3"/>
              </a:solidFill>
              <a:latin typeface="Arial" panose="020B0604020202020204" pitchFamily="34" charset="0"/>
              <a:ea typeface="宋体" panose="02010600030101010101" pitchFamily="2" charset="-122"/>
              <a:sym typeface="Arial" panose="020B0604020202020204" pitchFamily="34" charset="0"/>
            </a:endParaRPr>
          </a:p>
        </p:txBody>
      </p:sp>
      <p:grpSp>
        <p:nvGrpSpPr>
          <p:cNvPr id="17" name="Group 4"/>
          <p:cNvGrpSpPr>
            <a:grpSpLocks noChangeAspect="1"/>
          </p:cNvGrpSpPr>
          <p:nvPr/>
        </p:nvGrpSpPr>
        <p:grpSpPr>
          <a:xfrm>
            <a:off x="1255310" y="2464163"/>
            <a:ext cx="1570540" cy="734076"/>
            <a:chOff x="1372486" y="3793072"/>
            <a:chExt cx="6146978" cy="2804667"/>
          </a:xfrm>
        </p:grpSpPr>
        <p:sp>
          <p:nvSpPr>
            <p:cNvPr id="18" name="Freeform 1"/>
            <p:cNvSpPr>
              <a:spLocks noChangeArrowheads="1"/>
            </p:cNvSpPr>
            <p:nvPr/>
          </p:nvSpPr>
          <p:spPr bwMode="auto">
            <a:xfrm rot="10800000">
              <a:off x="1372486"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2"/>
            </a:solidFill>
            <a:ln>
              <a:noFill/>
            </a:ln>
            <a:effectLst/>
          </p:spPr>
          <p:txBody>
            <a:bodyPr wrap="none" anchor="ctr"/>
            <a:lstStyle/>
            <a:p>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nvGrpSpPr>
            <p:cNvPr id="19" name="Group 2"/>
            <p:cNvGrpSpPr/>
            <p:nvPr/>
          </p:nvGrpSpPr>
          <p:grpSpPr bwMode="auto">
            <a:xfrm>
              <a:off x="3531959" y="4060393"/>
              <a:ext cx="1906518" cy="1888205"/>
              <a:chOff x="1569458" y="688424"/>
              <a:chExt cx="334962" cy="331788"/>
            </a:xfrm>
            <a:solidFill>
              <a:schemeClr val="bg1"/>
            </a:solidFill>
          </p:grpSpPr>
          <p:sp>
            <p:nvSpPr>
              <p:cNvPr id="20" name="Freeform 11"/>
              <p:cNvSpPr>
                <a:spLocks noChangeArrowheads="1"/>
              </p:cNvSpPr>
              <p:nvPr/>
            </p:nvSpPr>
            <p:spPr bwMode="auto">
              <a:xfrm>
                <a:off x="1587500" y="901699"/>
                <a:ext cx="42863" cy="77788"/>
              </a:xfrm>
              <a:custGeom>
                <a:avLst/>
                <a:gdLst>
                  <a:gd name="T0" fmla="*/ 0 w 118"/>
                  <a:gd name="T1" fmla="*/ 183 h 218"/>
                  <a:gd name="T2" fmla="*/ 25 w 118"/>
                  <a:gd name="T3" fmla="*/ 217 h 218"/>
                  <a:gd name="T4" fmla="*/ 84 w 118"/>
                  <a:gd name="T5" fmla="*/ 217 h 218"/>
                  <a:gd name="T6" fmla="*/ 117 w 118"/>
                  <a:gd name="T7" fmla="*/ 183 h 218"/>
                  <a:gd name="T8" fmla="*/ 117 w 118"/>
                  <a:gd name="T9" fmla="*/ 0 h 218"/>
                  <a:gd name="T10" fmla="*/ 17 w 118"/>
                  <a:gd name="T11" fmla="*/ 91 h 218"/>
                  <a:gd name="T12" fmla="*/ 0 w 118"/>
                  <a:gd name="T13" fmla="*/ 75 h 218"/>
                  <a:gd name="T14" fmla="*/ 0 w 118"/>
                  <a:gd name="T15" fmla="*/ 183 h 218"/>
                  <a:gd name="T16" fmla="*/ 0 w 118"/>
                  <a:gd name="T17" fmla="*/ 183 h 218"/>
                  <a:gd name="T18" fmla="*/ 0 w 118"/>
                  <a:gd name="T19" fmla="*/ 18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218">
                    <a:moveTo>
                      <a:pt x="0" y="183"/>
                    </a:moveTo>
                    <a:cubicBezTo>
                      <a:pt x="0" y="200"/>
                      <a:pt x="8" y="217"/>
                      <a:pt x="25" y="217"/>
                    </a:cubicBezTo>
                    <a:cubicBezTo>
                      <a:pt x="84" y="217"/>
                      <a:pt x="84" y="217"/>
                      <a:pt x="84" y="217"/>
                    </a:cubicBezTo>
                    <a:cubicBezTo>
                      <a:pt x="100" y="217"/>
                      <a:pt x="117" y="200"/>
                      <a:pt x="117" y="183"/>
                    </a:cubicBezTo>
                    <a:cubicBezTo>
                      <a:pt x="117" y="0"/>
                      <a:pt x="117" y="0"/>
                      <a:pt x="117" y="0"/>
                    </a:cubicBezTo>
                    <a:cubicBezTo>
                      <a:pt x="17" y="91"/>
                      <a:pt x="17" y="91"/>
                      <a:pt x="17" y="91"/>
                    </a:cubicBezTo>
                    <a:cubicBezTo>
                      <a:pt x="0" y="75"/>
                      <a:pt x="0" y="75"/>
                      <a:pt x="0" y="75"/>
                    </a:cubicBezTo>
                    <a:lnTo>
                      <a:pt x="0" y="183"/>
                    </a:lnTo>
                    <a:close/>
                    <a:moveTo>
                      <a:pt x="0" y="183"/>
                    </a:moveTo>
                    <a:lnTo>
                      <a:pt x="0" y="183"/>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12"/>
              <p:cNvSpPr>
                <a:spLocks noChangeArrowheads="1"/>
              </p:cNvSpPr>
              <p:nvPr/>
            </p:nvSpPr>
            <p:spPr bwMode="auto">
              <a:xfrm>
                <a:off x="1657350" y="858837"/>
                <a:ext cx="42863" cy="120650"/>
              </a:xfrm>
              <a:custGeom>
                <a:avLst/>
                <a:gdLst>
                  <a:gd name="T0" fmla="*/ 0 w 118"/>
                  <a:gd name="T1" fmla="*/ 301 h 336"/>
                  <a:gd name="T2" fmla="*/ 34 w 118"/>
                  <a:gd name="T3" fmla="*/ 335 h 336"/>
                  <a:gd name="T4" fmla="*/ 84 w 118"/>
                  <a:gd name="T5" fmla="*/ 335 h 336"/>
                  <a:gd name="T6" fmla="*/ 117 w 118"/>
                  <a:gd name="T7" fmla="*/ 301 h 336"/>
                  <a:gd name="T8" fmla="*/ 117 w 118"/>
                  <a:gd name="T9" fmla="*/ 76 h 336"/>
                  <a:gd name="T10" fmla="*/ 42 w 118"/>
                  <a:gd name="T11" fmla="*/ 0 h 336"/>
                  <a:gd name="T12" fmla="*/ 0 w 118"/>
                  <a:gd name="T13" fmla="*/ 42 h 336"/>
                  <a:gd name="T14" fmla="*/ 0 w 118"/>
                  <a:gd name="T15" fmla="*/ 301 h 336"/>
                  <a:gd name="T16" fmla="*/ 0 w 118"/>
                  <a:gd name="T17" fmla="*/ 301 h 336"/>
                  <a:gd name="T18" fmla="*/ 0 w 118"/>
                  <a:gd name="T19" fmla="*/ 301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36">
                    <a:moveTo>
                      <a:pt x="0" y="301"/>
                    </a:moveTo>
                    <a:cubicBezTo>
                      <a:pt x="0" y="318"/>
                      <a:pt x="17" y="335"/>
                      <a:pt x="34" y="335"/>
                    </a:cubicBezTo>
                    <a:cubicBezTo>
                      <a:pt x="84" y="335"/>
                      <a:pt x="84" y="335"/>
                      <a:pt x="84" y="335"/>
                    </a:cubicBezTo>
                    <a:cubicBezTo>
                      <a:pt x="101" y="335"/>
                      <a:pt x="117" y="318"/>
                      <a:pt x="117" y="301"/>
                    </a:cubicBezTo>
                    <a:cubicBezTo>
                      <a:pt x="117" y="76"/>
                      <a:pt x="117" y="76"/>
                      <a:pt x="117" y="76"/>
                    </a:cubicBezTo>
                    <a:cubicBezTo>
                      <a:pt x="42" y="0"/>
                      <a:pt x="42" y="0"/>
                      <a:pt x="42" y="0"/>
                    </a:cubicBezTo>
                    <a:cubicBezTo>
                      <a:pt x="0" y="42"/>
                      <a:pt x="0" y="42"/>
                      <a:pt x="0" y="42"/>
                    </a:cubicBezTo>
                    <a:lnTo>
                      <a:pt x="0" y="301"/>
                    </a:lnTo>
                    <a:close/>
                    <a:moveTo>
                      <a:pt x="0" y="301"/>
                    </a:moveTo>
                    <a:lnTo>
                      <a:pt x="0" y="30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2" name="Freeform 13"/>
              <p:cNvSpPr>
                <a:spLocks noChangeArrowheads="1"/>
              </p:cNvSpPr>
              <p:nvPr/>
            </p:nvSpPr>
            <p:spPr bwMode="auto">
              <a:xfrm>
                <a:off x="1727200" y="858837"/>
                <a:ext cx="42863" cy="120650"/>
              </a:xfrm>
              <a:custGeom>
                <a:avLst/>
                <a:gdLst>
                  <a:gd name="T0" fmla="*/ 92 w 118"/>
                  <a:gd name="T1" fmla="*/ 335 h 336"/>
                  <a:gd name="T2" fmla="*/ 117 w 118"/>
                  <a:gd name="T3" fmla="*/ 301 h 336"/>
                  <a:gd name="T4" fmla="*/ 117 w 118"/>
                  <a:gd name="T5" fmla="*/ 0 h 336"/>
                  <a:gd name="T6" fmla="*/ 0 w 118"/>
                  <a:gd name="T7" fmla="*/ 118 h 336"/>
                  <a:gd name="T8" fmla="*/ 0 w 118"/>
                  <a:gd name="T9" fmla="*/ 301 h 336"/>
                  <a:gd name="T10" fmla="*/ 33 w 118"/>
                  <a:gd name="T11" fmla="*/ 335 h 336"/>
                  <a:gd name="T12" fmla="*/ 92 w 118"/>
                  <a:gd name="T13" fmla="*/ 335 h 336"/>
                  <a:gd name="T14" fmla="*/ 92 w 118"/>
                  <a:gd name="T15" fmla="*/ 335 h 336"/>
                  <a:gd name="T16" fmla="*/ 92 w 118"/>
                  <a:gd name="T17" fmla="*/ 3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336">
                    <a:moveTo>
                      <a:pt x="92" y="335"/>
                    </a:moveTo>
                    <a:cubicBezTo>
                      <a:pt x="108" y="335"/>
                      <a:pt x="117" y="318"/>
                      <a:pt x="117" y="301"/>
                    </a:cubicBezTo>
                    <a:cubicBezTo>
                      <a:pt x="117" y="0"/>
                      <a:pt x="117" y="0"/>
                      <a:pt x="117" y="0"/>
                    </a:cubicBezTo>
                    <a:cubicBezTo>
                      <a:pt x="0" y="118"/>
                      <a:pt x="0" y="118"/>
                      <a:pt x="0" y="118"/>
                    </a:cubicBezTo>
                    <a:cubicBezTo>
                      <a:pt x="0" y="301"/>
                      <a:pt x="0" y="301"/>
                      <a:pt x="0" y="301"/>
                    </a:cubicBezTo>
                    <a:cubicBezTo>
                      <a:pt x="0" y="318"/>
                      <a:pt x="16" y="335"/>
                      <a:pt x="33" y="335"/>
                    </a:cubicBezTo>
                    <a:lnTo>
                      <a:pt x="92" y="335"/>
                    </a:lnTo>
                    <a:close/>
                    <a:moveTo>
                      <a:pt x="92" y="335"/>
                    </a:moveTo>
                    <a:lnTo>
                      <a:pt x="92" y="335"/>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14"/>
              <p:cNvSpPr>
                <a:spLocks noChangeArrowheads="1"/>
              </p:cNvSpPr>
              <p:nvPr/>
            </p:nvSpPr>
            <p:spPr bwMode="auto">
              <a:xfrm>
                <a:off x="1795463" y="817562"/>
                <a:ext cx="46037" cy="163512"/>
              </a:xfrm>
              <a:custGeom>
                <a:avLst/>
                <a:gdLst>
                  <a:gd name="T0" fmla="*/ 0 w 126"/>
                  <a:gd name="T1" fmla="*/ 41 h 452"/>
                  <a:gd name="T2" fmla="*/ 0 w 126"/>
                  <a:gd name="T3" fmla="*/ 417 h 452"/>
                  <a:gd name="T4" fmla="*/ 33 w 126"/>
                  <a:gd name="T5" fmla="*/ 451 h 452"/>
                  <a:gd name="T6" fmla="*/ 92 w 126"/>
                  <a:gd name="T7" fmla="*/ 451 h 452"/>
                  <a:gd name="T8" fmla="*/ 125 w 126"/>
                  <a:gd name="T9" fmla="*/ 417 h 452"/>
                  <a:gd name="T10" fmla="*/ 125 w 126"/>
                  <a:gd name="T11" fmla="*/ 66 h 452"/>
                  <a:gd name="T12" fmla="*/ 50 w 126"/>
                  <a:gd name="T13" fmla="*/ 0 h 452"/>
                  <a:gd name="T14" fmla="*/ 0 w 126"/>
                  <a:gd name="T15" fmla="*/ 41 h 452"/>
                  <a:gd name="T16" fmla="*/ 0 w 126"/>
                  <a:gd name="T17" fmla="*/ 41 h 452"/>
                  <a:gd name="T18" fmla="*/ 0 w 126"/>
                  <a:gd name="T19" fmla="*/ 4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52">
                    <a:moveTo>
                      <a:pt x="0" y="41"/>
                    </a:moveTo>
                    <a:cubicBezTo>
                      <a:pt x="0" y="417"/>
                      <a:pt x="0" y="417"/>
                      <a:pt x="0" y="417"/>
                    </a:cubicBezTo>
                    <a:cubicBezTo>
                      <a:pt x="0" y="434"/>
                      <a:pt x="17" y="451"/>
                      <a:pt x="33" y="451"/>
                    </a:cubicBezTo>
                    <a:cubicBezTo>
                      <a:pt x="92" y="451"/>
                      <a:pt x="92" y="451"/>
                      <a:pt x="92" y="451"/>
                    </a:cubicBezTo>
                    <a:cubicBezTo>
                      <a:pt x="109" y="451"/>
                      <a:pt x="125" y="434"/>
                      <a:pt x="125" y="417"/>
                    </a:cubicBezTo>
                    <a:cubicBezTo>
                      <a:pt x="125" y="66"/>
                      <a:pt x="125" y="66"/>
                      <a:pt x="125" y="66"/>
                    </a:cubicBezTo>
                    <a:cubicBezTo>
                      <a:pt x="50" y="0"/>
                      <a:pt x="50" y="0"/>
                      <a:pt x="50" y="0"/>
                    </a:cubicBezTo>
                    <a:lnTo>
                      <a:pt x="0" y="41"/>
                    </a:lnTo>
                    <a:close/>
                    <a:moveTo>
                      <a:pt x="0" y="41"/>
                    </a:moveTo>
                    <a:lnTo>
                      <a:pt x="0" y="4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15"/>
              <p:cNvSpPr>
                <a:spLocks noChangeArrowheads="1"/>
              </p:cNvSpPr>
              <p:nvPr/>
            </p:nvSpPr>
            <p:spPr bwMode="auto">
              <a:xfrm>
                <a:off x="1576388" y="744537"/>
                <a:ext cx="261937" cy="163512"/>
              </a:xfrm>
              <a:custGeom>
                <a:avLst/>
                <a:gdLst>
                  <a:gd name="T0" fmla="*/ 234 w 728"/>
                  <a:gd name="T1" fmla="*/ 284 h 452"/>
                  <a:gd name="T2" fmla="*/ 292 w 728"/>
                  <a:gd name="T3" fmla="*/ 284 h 452"/>
                  <a:gd name="T4" fmla="*/ 359 w 728"/>
                  <a:gd name="T5" fmla="*/ 351 h 452"/>
                  <a:gd name="T6" fmla="*/ 401 w 728"/>
                  <a:gd name="T7" fmla="*/ 368 h 452"/>
                  <a:gd name="T8" fmla="*/ 434 w 728"/>
                  <a:gd name="T9" fmla="*/ 351 h 452"/>
                  <a:gd name="T10" fmla="*/ 660 w 728"/>
                  <a:gd name="T11" fmla="*/ 134 h 452"/>
                  <a:gd name="T12" fmla="*/ 694 w 728"/>
                  <a:gd name="T13" fmla="*/ 167 h 452"/>
                  <a:gd name="T14" fmla="*/ 710 w 728"/>
                  <a:gd name="T15" fmla="*/ 175 h 452"/>
                  <a:gd name="T16" fmla="*/ 727 w 728"/>
                  <a:gd name="T17" fmla="*/ 159 h 452"/>
                  <a:gd name="T18" fmla="*/ 727 w 728"/>
                  <a:gd name="T19" fmla="*/ 33 h 452"/>
                  <a:gd name="T20" fmla="*/ 719 w 728"/>
                  <a:gd name="T21" fmla="*/ 8 h 452"/>
                  <a:gd name="T22" fmla="*/ 694 w 728"/>
                  <a:gd name="T23" fmla="*/ 0 h 452"/>
                  <a:gd name="T24" fmla="*/ 568 w 728"/>
                  <a:gd name="T25" fmla="*/ 0 h 452"/>
                  <a:gd name="T26" fmla="*/ 551 w 728"/>
                  <a:gd name="T27" fmla="*/ 8 h 452"/>
                  <a:gd name="T28" fmla="*/ 551 w 728"/>
                  <a:gd name="T29" fmla="*/ 33 h 452"/>
                  <a:gd name="T30" fmla="*/ 585 w 728"/>
                  <a:gd name="T31" fmla="*/ 58 h 452"/>
                  <a:gd name="T32" fmla="*/ 426 w 728"/>
                  <a:gd name="T33" fmla="*/ 217 h 452"/>
                  <a:gd name="T34" fmla="*/ 401 w 728"/>
                  <a:gd name="T35" fmla="*/ 225 h 452"/>
                  <a:gd name="T36" fmla="*/ 368 w 728"/>
                  <a:gd name="T37" fmla="*/ 217 h 452"/>
                  <a:gd name="T38" fmla="*/ 292 w 728"/>
                  <a:gd name="T39" fmla="*/ 142 h 452"/>
                  <a:gd name="T40" fmla="*/ 234 w 728"/>
                  <a:gd name="T41" fmla="*/ 142 h 452"/>
                  <a:gd name="T42" fmla="*/ 8 w 728"/>
                  <a:gd name="T43" fmla="*/ 359 h 452"/>
                  <a:gd name="T44" fmla="*/ 0 w 728"/>
                  <a:gd name="T45" fmla="*/ 393 h 452"/>
                  <a:gd name="T46" fmla="*/ 8 w 728"/>
                  <a:gd name="T47" fmla="*/ 426 h 452"/>
                  <a:gd name="T48" fmla="*/ 25 w 728"/>
                  <a:gd name="T49" fmla="*/ 435 h 452"/>
                  <a:gd name="T50" fmla="*/ 83 w 728"/>
                  <a:gd name="T51" fmla="*/ 435 h 452"/>
                  <a:gd name="T52" fmla="*/ 234 w 728"/>
                  <a:gd name="T53" fmla="*/ 284 h 452"/>
                  <a:gd name="T54" fmla="*/ 234 w 728"/>
                  <a:gd name="T55" fmla="*/ 284 h 452"/>
                  <a:gd name="T56" fmla="*/ 234 w 728"/>
                  <a:gd name="T57" fmla="*/ 284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8" h="452">
                    <a:moveTo>
                      <a:pt x="234" y="284"/>
                    </a:moveTo>
                    <a:cubicBezTo>
                      <a:pt x="250" y="267"/>
                      <a:pt x="276" y="267"/>
                      <a:pt x="292" y="284"/>
                    </a:cubicBezTo>
                    <a:cubicBezTo>
                      <a:pt x="359" y="351"/>
                      <a:pt x="359" y="351"/>
                      <a:pt x="359" y="351"/>
                    </a:cubicBezTo>
                    <a:cubicBezTo>
                      <a:pt x="376" y="368"/>
                      <a:pt x="384" y="368"/>
                      <a:pt x="401" y="368"/>
                    </a:cubicBezTo>
                    <a:cubicBezTo>
                      <a:pt x="418" y="368"/>
                      <a:pt x="426" y="368"/>
                      <a:pt x="434" y="351"/>
                    </a:cubicBezTo>
                    <a:cubicBezTo>
                      <a:pt x="660" y="134"/>
                      <a:pt x="660" y="134"/>
                      <a:pt x="660" y="134"/>
                    </a:cubicBezTo>
                    <a:cubicBezTo>
                      <a:pt x="694" y="167"/>
                      <a:pt x="694" y="167"/>
                      <a:pt x="694" y="167"/>
                    </a:cubicBezTo>
                    <a:cubicBezTo>
                      <a:pt x="702" y="175"/>
                      <a:pt x="710" y="175"/>
                      <a:pt x="710" y="175"/>
                    </a:cubicBezTo>
                    <a:cubicBezTo>
                      <a:pt x="719" y="175"/>
                      <a:pt x="727" y="167"/>
                      <a:pt x="727" y="159"/>
                    </a:cubicBezTo>
                    <a:cubicBezTo>
                      <a:pt x="727" y="33"/>
                      <a:pt x="727" y="33"/>
                      <a:pt x="727" y="33"/>
                    </a:cubicBezTo>
                    <a:cubicBezTo>
                      <a:pt x="727" y="25"/>
                      <a:pt x="727" y="16"/>
                      <a:pt x="719" y="8"/>
                    </a:cubicBezTo>
                    <a:cubicBezTo>
                      <a:pt x="710" y="0"/>
                      <a:pt x="702" y="0"/>
                      <a:pt x="694" y="0"/>
                    </a:cubicBezTo>
                    <a:cubicBezTo>
                      <a:pt x="568" y="0"/>
                      <a:pt x="568" y="0"/>
                      <a:pt x="568" y="0"/>
                    </a:cubicBezTo>
                    <a:cubicBezTo>
                      <a:pt x="560" y="0"/>
                      <a:pt x="551" y="0"/>
                      <a:pt x="551" y="8"/>
                    </a:cubicBezTo>
                    <a:cubicBezTo>
                      <a:pt x="543" y="16"/>
                      <a:pt x="551" y="25"/>
                      <a:pt x="551" y="33"/>
                    </a:cubicBezTo>
                    <a:cubicBezTo>
                      <a:pt x="585" y="58"/>
                      <a:pt x="585" y="58"/>
                      <a:pt x="585" y="58"/>
                    </a:cubicBezTo>
                    <a:cubicBezTo>
                      <a:pt x="426" y="217"/>
                      <a:pt x="426" y="217"/>
                      <a:pt x="426" y="217"/>
                    </a:cubicBezTo>
                    <a:cubicBezTo>
                      <a:pt x="426" y="225"/>
                      <a:pt x="409" y="225"/>
                      <a:pt x="401" y="225"/>
                    </a:cubicBezTo>
                    <a:cubicBezTo>
                      <a:pt x="393" y="225"/>
                      <a:pt x="376" y="225"/>
                      <a:pt x="368" y="217"/>
                    </a:cubicBezTo>
                    <a:cubicBezTo>
                      <a:pt x="292" y="142"/>
                      <a:pt x="292" y="142"/>
                      <a:pt x="292" y="142"/>
                    </a:cubicBezTo>
                    <a:cubicBezTo>
                      <a:pt x="276" y="125"/>
                      <a:pt x="250" y="125"/>
                      <a:pt x="234" y="142"/>
                    </a:cubicBezTo>
                    <a:cubicBezTo>
                      <a:pt x="8" y="359"/>
                      <a:pt x="8" y="359"/>
                      <a:pt x="8" y="359"/>
                    </a:cubicBezTo>
                    <a:cubicBezTo>
                      <a:pt x="0" y="368"/>
                      <a:pt x="0" y="384"/>
                      <a:pt x="0" y="393"/>
                    </a:cubicBezTo>
                    <a:cubicBezTo>
                      <a:pt x="0" y="410"/>
                      <a:pt x="0" y="418"/>
                      <a:pt x="8" y="426"/>
                    </a:cubicBezTo>
                    <a:cubicBezTo>
                      <a:pt x="25" y="435"/>
                      <a:pt x="25" y="435"/>
                      <a:pt x="25" y="435"/>
                    </a:cubicBezTo>
                    <a:cubicBezTo>
                      <a:pt x="41" y="451"/>
                      <a:pt x="67" y="451"/>
                      <a:pt x="83" y="435"/>
                    </a:cubicBezTo>
                    <a:lnTo>
                      <a:pt x="234" y="284"/>
                    </a:lnTo>
                    <a:close/>
                    <a:moveTo>
                      <a:pt x="234" y="284"/>
                    </a:moveTo>
                    <a:lnTo>
                      <a:pt x="234" y="284"/>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16"/>
              <p:cNvSpPr>
                <a:spLocks noChangeArrowheads="1"/>
              </p:cNvSpPr>
              <p:nvPr/>
            </p:nvSpPr>
            <p:spPr bwMode="auto">
              <a:xfrm>
                <a:off x="1569458" y="688424"/>
                <a:ext cx="334962" cy="331788"/>
              </a:xfrm>
              <a:custGeom>
                <a:avLst/>
                <a:gdLst>
                  <a:gd name="T0" fmla="*/ 887 w 929"/>
                  <a:gd name="T1" fmla="*/ 0 h 921"/>
                  <a:gd name="T2" fmla="*/ 836 w 929"/>
                  <a:gd name="T3" fmla="*/ 50 h 921"/>
                  <a:gd name="T4" fmla="*/ 836 w 929"/>
                  <a:gd name="T5" fmla="*/ 837 h 921"/>
                  <a:gd name="T6" fmla="*/ 51 w 929"/>
                  <a:gd name="T7" fmla="*/ 837 h 921"/>
                  <a:gd name="T8" fmla="*/ 0 w 929"/>
                  <a:gd name="T9" fmla="*/ 878 h 921"/>
                  <a:gd name="T10" fmla="*/ 51 w 929"/>
                  <a:gd name="T11" fmla="*/ 920 h 921"/>
                  <a:gd name="T12" fmla="*/ 887 w 929"/>
                  <a:gd name="T13" fmla="*/ 920 h 921"/>
                  <a:gd name="T14" fmla="*/ 928 w 929"/>
                  <a:gd name="T15" fmla="*/ 878 h 921"/>
                  <a:gd name="T16" fmla="*/ 928 w 929"/>
                  <a:gd name="T17" fmla="*/ 50 h 921"/>
                  <a:gd name="T18" fmla="*/ 887 w 929"/>
                  <a:gd name="T19" fmla="*/ 0 h 921"/>
                  <a:gd name="T20" fmla="*/ 887 w 929"/>
                  <a:gd name="T21" fmla="*/ 0 h 921"/>
                  <a:gd name="T22" fmla="*/ 887 w 929"/>
                  <a:gd name="T23" fmla="*/ 0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9" h="921">
                    <a:moveTo>
                      <a:pt x="887" y="0"/>
                    </a:moveTo>
                    <a:cubicBezTo>
                      <a:pt x="862" y="0"/>
                      <a:pt x="836" y="26"/>
                      <a:pt x="836" y="50"/>
                    </a:cubicBezTo>
                    <a:cubicBezTo>
                      <a:pt x="836" y="837"/>
                      <a:pt x="836" y="837"/>
                      <a:pt x="836" y="837"/>
                    </a:cubicBezTo>
                    <a:cubicBezTo>
                      <a:pt x="51" y="837"/>
                      <a:pt x="51" y="837"/>
                      <a:pt x="51" y="837"/>
                    </a:cubicBezTo>
                    <a:cubicBezTo>
                      <a:pt x="26" y="837"/>
                      <a:pt x="0" y="853"/>
                      <a:pt x="0" y="878"/>
                    </a:cubicBezTo>
                    <a:cubicBezTo>
                      <a:pt x="0" y="903"/>
                      <a:pt x="26" y="920"/>
                      <a:pt x="51" y="920"/>
                    </a:cubicBezTo>
                    <a:cubicBezTo>
                      <a:pt x="887" y="920"/>
                      <a:pt x="887" y="920"/>
                      <a:pt x="887" y="920"/>
                    </a:cubicBezTo>
                    <a:cubicBezTo>
                      <a:pt x="912" y="920"/>
                      <a:pt x="928" y="903"/>
                      <a:pt x="928" y="878"/>
                    </a:cubicBezTo>
                    <a:cubicBezTo>
                      <a:pt x="928" y="50"/>
                      <a:pt x="928" y="50"/>
                      <a:pt x="928" y="50"/>
                    </a:cubicBezTo>
                    <a:cubicBezTo>
                      <a:pt x="928" y="26"/>
                      <a:pt x="903" y="0"/>
                      <a:pt x="887" y="0"/>
                    </a:cubicBezTo>
                    <a:close/>
                    <a:moveTo>
                      <a:pt x="887" y="0"/>
                    </a:moveTo>
                    <a:lnTo>
                      <a:pt x="887" y="0"/>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6" name="矩形 2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750"/>
                                        <p:tgtEl>
                                          <p:spTgt spid="8"/>
                                        </p:tgtEl>
                                      </p:cBhvr>
                                    </p:animEffect>
                                  </p:childTnLst>
                                </p:cTn>
                              </p:par>
                            </p:childTnLst>
                          </p:cTn>
                        </p:par>
                        <p:par>
                          <p:cTn id="17" fill="hold">
                            <p:stCondLst>
                              <p:cond delay="2000"/>
                            </p:stCondLst>
                            <p:childTnLst>
                              <p:par>
                                <p:cTn id="18" presetID="2" presetClass="entr" presetSubtype="8" decel="10000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0-#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left)">
                                      <p:cBhvr>
                                        <p:cTn id="29" dur="750"/>
                                        <p:tgtEl>
                                          <p:spTgt spid="13"/>
                                        </p:tgtEl>
                                      </p:cBhvr>
                                    </p:animEffect>
                                  </p:childTnLst>
                                </p:cTn>
                              </p:par>
                            </p:childTnLst>
                          </p:cTn>
                        </p:par>
                        <p:par>
                          <p:cTn id="30" fill="hold">
                            <p:stCondLst>
                              <p:cond delay="4000"/>
                            </p:stCondLst>
                            <p:childTnLst>
                              <p:par>
                                <p:cTn id="31" presetID="2" presetClass="entr" presetSubtype="8" decel="100000"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0-#ppt_w/2"/>
                                          </p:val>
                                        </p:tav>
                                        <p:tav tm="100000">
                                          <p:val>
                                            <p:strVal val="#ppt_x"/>
                                          </p:val>
                                        </p:tav>
                                      </p:tavLst>
                                    </p:anim>
                                    <p:anim calcmode="lin" valueType="num">
                                      <p:cBhvr additive="base">
                                        <p:cTn id="34" dur="500" fill="hold"/>
                                        <p:tgtEl>
                                          <p:spTgt spid="10"/>
                                        </p:tgtEl>
                                        <p:attrNameLst>
                                          <p:attrName>ppt_y</p:attrName>
                                        </p:attrNameLst>
                                      </p:cBhvr>
                                      <p:tavLst>
                                        <p:tav tm="0">
                                          <p:val>
                                            <p:strVal val="#ppt_y"/>
                                          </p:val>
                                        </p:tav>
                                        <p:tav tm="100000">
                                          <p:val>
                                            <p:strVal val="#ppt_y"/>
                                          </p:val>
                                        </p:tav>
                                      </p:tavLst>
                                    </p:anim>
                                  </p:childTnLst>
                                </p:cTn>
                              </p:par>
                            </p:childTnLst>
                          </p:cTn>
                        </p:par>
                        <p:par>
                          <p:cTn id="35" fill="hold">
                            <p:stCondLst>
                              <p:cond delay="4500"/>
                            </p:stCondLst>
                            <p:childTnLst>
                              <p:par>
                                <p:cTn id="36" presetID="10"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par>
                          <p:cTn id="39" fill="hold">
                            <p:stCondLst>
                              <p:cond delay="5000"/>
                            </p:stCondLst>
                            <p:childTnLst>
                              <p:par>
                                <p:cTn id="40" presetID="22" presetClass="entr" presetSubtype="8"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p:bldP spid="14" grpId="0"/>
      <p:bldP spid="15"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520" y="-6350"/>
            <a:ext cx="3653303" cy="5143500"/>
          </a:xfrm>
          <a:prstGeom prst="rect">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6" name="椭圆 5"/>
          <p:cNvSpPr/>
          <p:nvPr/>
        </p:nvSpPr>
        <p:spPr>
          <a:xfrm>
            <a:off x="2789802" y="1782002"/>
            <a:ext cx="1567338"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4067810" y="1703070"/>
            <a:ext cx="4886960" cy="749300"/>
          </a:xfrm>
          <a:prstGeom prst="rect">
            <a:avLst/>
          </a:prstGeom>
          <a:noFill/>
          <a:effectLst/>
        </p:spPr>
        <p:txBody>
          <a:bodyPr wrap="square" lIns="72572" tIns="36286" rIns="72572" bIns="36286" rtlCol="0">
            <a:spAutoFit/>
          </a:bodyPr>
          <a:lstStyle/>
          <a:p>
            <a:pPr algn="ctr"/>
            <a:r>
              <a:rPr lang="zh-CN" altLang="en-US" sz="4400" b="1" dirty="0">
                <a:solidFill>
                  <a:schemeClr val="accent4"/>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总结</a:t>
            </a:r>
            <a:endParaRPr lang="zh-CN" altLang="en-US" sz="4400" b="1" dirty="0">
              <a:solidFill>
                <a:schemeClr val="accent4"/>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46" name="直接连接符 45"/>
          <p:cNvCxnSpPr/>
          <p:nvPr/>
        </p:nvCxnSpPr>
        <p:spPr>
          <a:xfrm>
            <a:off x="4616658" y="2573868"/>
            <a:ext cx="4043213"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0" name="Group 41"/>
          <p:cNvGrpSpPr>
            <a:grpSpLocks noChangeAspect="1"/>
          </p:cNvGrpSpPr>
          <p:nvPr/>
        </p:nvGrpSpPr>
        <p:grpSpPr bwMode="auto">
          <a:xfrm>
            <a:off x="3228506" y="1971301"/>
            <a:ext cx="788922" cy="949099"/>
            <a:chOff x="3783" y="2089"/>
            <a:chExt cx="116" cy="142"/>
          </a:xfrm>
          <a:solidFill>
            <a:schemeClr val="accent4"/>
          </a:solidFill>
          <a:effectLst>
            <a:outerShdw blurRad="50800" dist="38100" dir="5400000" algn="t" rotWithShape="0">
              <a:prstClr val="black">
                <a:alpha val="40000"/>
              </a:prstClr>
            </a:outerShdw>
          </a:effectLst>
        </p:grpSpPr>
        <p:sp>
          <p:nvSpPr>
            <p:cNvPr id="51"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5"/>
                                        </p:tgtEl>
                                        <p:attrNameLst>
                                          <p:attrName>ppt_y</p:attrName>
                                        </p:attrNameLst>
                                      </p:cBhvr>
                                      <p:tavLst>
                                        <p:tav tm="0">
                                          <p:val>
                                            <p:strVal val="#ppt_y"/>
                                          </p:val>
                                        </p:tav>
                                        <p:tav tm="100000">
                                          <p:val>
                                            <p:strVal val="#ppt_y"/>
                                          </p:val>
                                        </p:tav>
                                      </p:tavLst>
                                    </p:anim>
                                    <p:anim calcmode="lin" valueType="num">
                                      <p:cBhvr>
                                        <p:cTn id="20"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5"/>
                                        </p:tgtEl>
                                      </p:cBhvr>
                                    </p:animEffect>
                                  </p:childTnLst>
                                </p:cTn>
                              </p:par>
                            </p:childTnLst>
                          </p:cTn>
                        </p:par>
                        <p:par>
                          <p:cTn id="23" fill="hold">
                            <p:stCondLst>
                              <p:cond delay="1549"/>
                            </p:stCondLst>
                            <p:childTnLst>
                              <p:par>
                                <p:cTn id="24" presetID="22" presetClass="entr" presetSubtype="8" fill="hold" nodeType="after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wipe(left)">
                                      <p:cBhvr>
                                        <p:cTn id="26" dur="500"/>
                                        <p:tgtEl>
                                          <p:spTgt spid="46"/>
                                        </p:tgtEl>
                                      </p:cBhvr>
                                    </p:animEffect>
                                  </p:childTnLst>
                                </p:cTn>
                              </p:par>
                            </p:childTnLst>
                          </p:cTn>
                        </p:par>
                        <p:par>
                          <p:cTn id="27" fill="hold">
                            <p:stCondLst>
                              <p:cond delay="2049"/>
                            </p:stCondLst>
                            <p:childTnLst>
                              <p:par>
                                <p:cTn id="28" presetID="22" presetClass="entr" presetSubtype="4"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down)">
                                      <p:cBhvr>
                                        <p:cTn id="3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6" grpId="0" bldLvl="0" animBg="1"/>
      <p:bldP spid="15"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097280" cy="368300"/>
          </a:xfrm>
          <a:prstGeom prst="rect">
            <a:avLst/>
          </a:prstGeom>
          <a:noFill/>
        </p:spPr>
        <p:txBody>
          <a:bodyPr wrap="none" rtlCol="0">
            <a:spAutoFit/>
          </a:bodyPr>
          <a:lstStyle/>
          <a:p>
            <a:pPr lvl="0"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小组总结</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6"/>
          <p:cNvSpPr txBox="1">
            <a:spLocks noChangeAspect="1"/>
          </p:cNvSpPr>
          <p:nvPr/>
        </p:nvSpPr>
        <p:spPr>
          <a:xfrm>
            <a:off x="1050925" y="1388745"/>
            <a:ext cx="7042785" cy="2365375"/>
          </a:xfrm>
          <a:prstGeom prst="rect">
            <a:avLst/>
          </a:prstGeom>
          <a:noFill/>
        </p:spPr>
        <p:txBody>
          <a:bodyPr wrap="square" lIns="57727" tIns="28864" rIns="57727" bIns="28864" rtlCol="0">
            <a:spAutoFit/>
          </a:bodyPr>
          <a:lstStyle/>
          <a:p>
            <a:pPr>
              <a:lnSpc>
                <a:spcPct val="150000"/>
              </a:lnSpc>
            </a:pPr>
            <a:r>
              <a:rPr lang="en-US" altLang="zh-CN" sz="2000" dirty="0">
                <a:solidFill>
                  <a:schemeClr val="tx1">
                    <a:lumMod val="65000"/>
                    <a:lumOff val="35000"/>
                  </a:schemeClr>
                </a:solidFill>
                <a:latin typeface="+mn-ea"/>
                <a:cs typeface="+mn-ea"/>
                <a:sym typeface="Arial" panose="020B0604020202020204" pitchFamily="34" charset="0"/>
              </a:rPr>
              <a:t>       </a:t>
            </a:r>
            <a:r>
              <a:rPr lang="zh-CN" altLang="en-US" sz="2000" dirty="0">
                <a:solidFill>
                  <a:schemeClr val="tx1">
                    <a:lumMod val="65000"/>
                    <a:lumOff val="35000"/>
                  </a:schemeClr>
                </a:solidFill>
                <a:latin typeface="+mn-ea"/>
                <a:cs typeface="+mn-ea"/>
                <a:sym typeface="Arial" panose="020B0604020202020204" pitchFamily="34" charset="0"/>
              </a:rPr>
              <a:t>通过这次作著名网游绝地求生的数据分析，我们受益良多，不仅加深了对python的认识理解，更让我们通过这次课设发现了其中的乐趣。经过python对绝地求生的数据分析之后，我们也了解了在游戏当中，如何才能提升自己最后“吃鸡”的概率。</a:t>
            </a:r>
            <a:endParaRPr lang="zh-CN" altLang="en-US" sz="2000" dirty="0">
              <a:solidFill>
                <a:schemeClr val="tx1">
                  <a:lumMod val="65000"/>
                  <a:lumOff val="35000"/>
                </a:schemeClr>
              </a:solidFill>
              <a:latin typeface="+mn-ea"/>
              <a:cs typeface="+mn-ea"/>
              <a:sym typeface="Arial" panose="020B0604020202020204" pitchFamily="34" charset="0"/>
            </a:endParaRPr>
          </a:p>
        </p:txBody>
      </p:sp>
      <p:sp>
        <p:nvSpPr>
          <p:cNvPr id="26" name="矩形 2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in)">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386" r="-1" b="24922"/>
          <a:stretch>
            <a:fillRect/>
          </a:stretch>
        </p:blipFill>
        <p:spPr>
          <a:xfrm>
            <a:off x="6" y="168"/>
            <a:ext cx="9171927" cy="4320480"/>
          </a:xfrm>
          <a:prstGeom prst="rect">
            <a:avLst/>
          </a:prstGeom>
        </p:spPr>
      </p:pic>
      <p:sp>
        <p:nvSpPr>
          <p:cNvPr id="7" name="圆角矩形 6"/>
          <p:cNvSpPr/>
          <p:nvPr/>
        </p:nvSpPr>
        <p:spPr>
          <a:xfrm>
            <a:off x="1835696" y="3848440"/>
            <a:ext cx="6117715" cy="723560"/>
          </a:xfrm>
          <a:prstGeom prst="roundRect">
            <a:avLst>
              <a:gd name="adj" fmla="val 50000"/>
            </a:avLst>
          </a:prstGeom>
          <a:gradFill flip="none" rotWithShape="1">
            <a:gsLst>
              <a:gs pos="0">
                <a:schemeClr val="tx1">
                  <a:lumMod val="95000"/>
                  <a:lumOff val="5000"/>
                </a:schemeClr>
              </a:gs>
              <a:gs pos="58000">
                <a:schemeClr val="accent1">
                  <a:lumMod val="7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prstClr val="white"/>
                </a:solidFill>
                <a:latin typeface="Arial" panose="020B0604020202020204" pitchFamily="34" charset="0"/>
                <a:ea typeface="微软雅黑" panose="020B0503020204020204" pitchFamily="34" charset="-122"/>
                <a:sym typeface="Arial" panose="020B0604020202020204" pitchFamily="34" charset="0"/>
              </a:rPr>
              <a:t>感谢您的聆听！</a:t>
            </a:r>
            <a:endParaRPr lang="zh-CN" altLang="en-US" sz="32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文本框 8"/>
          <p:cNvSpPr txBox="1"/>
          <p:nvPr/>
        </p:nvSpPr>
        <p:spPr>
          <a:xfrm>
            <a:off x="2694896" y="4541003"/>
            <a:ext cx="4394835" cy="398780"/>
          </a:xfrm>
          <a:prstGeom prst="rect">
            <a:avLst/>
          </a:prstGeom>
          <a:noFill/>
        </p:spPr>
        <p:txBody>
          <a:bodyPr wrap="none" rtlCol="0">
            <a:spAutoFit/>
          </a:bodyPr>
          <a:lstStyle/>
          <a:p>
            <a:pPr algn="ctr"/>
            <a:r>
              <a:rPr lang="en-US" altLang="zh-CN" sz="2000" dirty="0">
                <a:solidFill>
                  <a:schemeClr val="accent6"/>
                </a:solidFill>
                <a:latin typeface="Arial" panose="020B0604020202020204" pitchFamily="34" charset="0"/>
                <a:ea typeface="微软雅黑" panose="020B0503020204020204" pitchFamily="34" charset="-122"/>
                <a:sym typeface="Arial" panose="020B0604020202020204" pitchFamily="34" charset="0"/>
              </a:rPr>
              <a:t>—</a:t>
            </a:r>
            <a:r>
              <a:rPr lang="zh-CN" altLang="en-US"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汇报</a:t>
            </a:r>
            <a:r>
              <a:rPr lang="zh-CN" altLang="en-US" sz="1500">
                <a:solidFill>
                  <a:schemeClr val="accent6"/>
                </a:solidFill>
                <a:latin typeface="Arial" panose="020B0604020202020204" pitchFamily="34" charset="0"/>
                <a:ea typeface="微软雅黑" panose="020B0503020204020204" pitchFamily="34" charset="-122"/>
                <a:sym typeface="Arial" panose="020B0604020202020204" pitchFamily="34" charset="0"/>
              </a:rPr>
              <a:t>人：王昶</a:t>
            </a:r>
            <a:r>
              <a:rPr lang="en-US" altLang="zh-CN" sz="1500">
                <a:solidFill>
                  <a:schemeClr val="accent6"/>
                </a:solidFill>
                <a:latin typeface="Arial" panose="020B0604020202020204" pitchFamily="34" charset="0"/>
                <a:ea typeface="微软雅黑" panose="020B0503020204020204" pitchFamily="34" charset="-122"/>
                <a:sym typeface="Arial" panose="020B0604020202020204" pitchFamily="34" charset="0"/>
              </a:rPr>
              <a:t>       PPT</a:t>
            </a:r>
            <a:r>
              <a:rPr lang="zh-CN" altLang="en-US" sz="1500">
                <a:solidFill>
                  <a:schemeClr val="accent6"/>
                </a:solidFill>
                <a:latin typeface="Arial" panose="020B0604020202020204" pitchFamily="34" charset="0"/>
                <a:ea typeface="微软雅黑" panose="020B0503020204020204" pitchFamily="34" charset="-122"/>
                <a:sym typeface="Arial" panose="020B0604020202020204" pitchFamily="34" charset="0"/>
              </a:rPr>
              <a:t>汇报</a:t>
            </a:r>
            <a:r>
              <a:rPr lang="zh-CN" altLang="en-US"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时间：</a:t>
            </a:r>
            <a:r>
              <a:rPr lang="en-US" altLang="zh-CN"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2021</a:t>
            </a:r>
            <a:r>
              <a:rPr lang="zh-CN" altLang="en-US"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年</a:t>
            </a:r>
            <a:r>
              <a:rPr lang="en-US" altLang="zh-CN"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1</a:t>
            </a:r>
            <a:r>
              <a:rPr lang="zh-CN" altLang="en-US"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月</a:t>
            </a:r>
            <a:r>
              <a:rPr lang="en-US" altLang="zh-CN" sz="1500" dirty="0">
                <a:solidFill>
                  <a:schemeClr val="accent6"/>
                </a:solidFill>
                <a:latin typeface="Arial" panose="020B0604020202020204" pitchFamily="34" charset="0"/>
                <a:ea typeface="微软雅黑" panose="020B0503020204020204" pitchFamily="34" charset="-122"/>
                <a:sym typeface="Arial" panose="020B0604020202020204" pitchFamily="34" charset="0"/>
              </a:rPr>
              <a:t>21</a:t>
            </a:r>
            <a:endParaRPr lang="zh-CN" altLang="en-US" sz="2000" dirty="0">
              <a:solidFill>
                <a:schemeClr val="accent6"/>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iterate type="lt">
                                    <p:tmPct val="13000"/>
                                  </p:iterate>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31"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fltVal val="0"/>
                                          </p:val>
                                        </p:tav>
                                        <p:tav tm="100000">
                                          <p:val>
                                            <p:strVal val="#ppt_w"/>
                                          </p:val>
                                        </p:tav>
                                      </p:tavLst>
                                    </p:anim>
                                    <p:anim calcmode="lin" valueType="num">
                                      <p:cBhvr>
                                        <p:cTn id="15" dur="1000" fill="hold"/>
                                        <p:tgtEl>
                                          <p:spTgt spid="5"/>
                                        </p:tgtEl>
                                        <p:attrNameLst>
                                          <p:attrName>ppt_h</p:attrName>
                                        </p:attrNameLst>
                                      </p:cBhvr>
                                      <p:tavLst>
                                        <p:tav tm="0">
                                          <p:val>
                                            <p:fltVal val="0"/>
                                          </p:val>
                                        </p:tav>
                                        <p:tav tm="100000">
                                          <p:val>
                                            <p:strVal val="#ppt_h"/>
                                          </p:val>
                                        </p:tav>
                                      </p:tavLst>
                                    </p:anim>
                                    <p:anim calcmode="lin" valueType="num">
                                      <p:cBhvr>
                                        <p:cTn id="16" dur="1000" fill="hold"/>
                                        <p:tgtEl>
                                          <p:spTgt spid="5"/>
                                        </p:tgtEl>
                                        <p:attrNameLst>
                                          <p:attrName>style.rotation</p:attrName>
                                        </p:attrNameLst>
                                      </p:cBhvr>
                                      <p:tavLst>
                                        <p:tav tm="0">
                                          <p:val>
                                            <p:fltVal val="90"/>
                                          </p:val>
                                        </p:tav>
                                        <p:tav tm="100000">
                                          <p:val>
                                            <p:fltVal val="0"/>
                                          </p:val>
                                        </p:tav>
                                      </p:tavLst>
                                    </p:anim>
                                    <p:animEffect transition="in" filter="fade">
                                      <p:cBhvr>
                                        <p:cTn id="1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rotWithShape="1">
          <a:blip r:embed="rId1">
            <a:biLevel thresh="75000"/>
            <a:extLst>
              <a:ext uri="{BEBA8EAE-BF5A-486C-A8C5-ECC9F3942E4B}">
                <a14:imgProps xmlns:a14="http://schemas.microsoft.com/office/drawing/2010/main">
                  <a14:imgLayer r:embed="rId2">
                    <a14:imgEffect>
                      <a14:saturation sat="66000"/>
                    </a14:imgEffect>
                  </a14:imgLayer>
                </a14:imgProps>
              </a:ext>
            </a:extLst>
          </a:blip>
          <a:srcRect t="76775"/>
          <a:stretch>
            <a:fillRect/>
          </a:stretch>
        </p:blipFill>
        <p:spPr>
          <a:xfrm rot="5400000" flipV="1">
            <a:off x="-667265" y="2480510"/>
            <a:ext cx="5143501" cy="258465"/>
          </a:xfrm>
          <a:prstGeom prst="rect">
            <a:avLst/>
          </a:prstGeom>
        </p:spPr>
      </p:pic>
      <p:grpSp>
        <p:nvGrpSpPr>
          <p:cNvPr id="10" name="组合 9"/>
          <p:cNvGrpSpPr/>
          <p:nvPr/>
        </p:nvGrpSpPr>
        <p:grpSpPr>
          <a:xfrm>
            <a:off x="1006439" y="1716488"/>
            <a:ext cx="1567338" cy="1567542"/>
            <a:chOff x="2075544" y="1844222"/>
            <a:chExt cx="2090056" cy="2090056"/>
          </a:xfrm>
        </p:grpSpPr>
        <p:sp>
          <p:nvSpPr>
            <p:cNvPr id="13" name="椭圆 12"/>
            <p:cNvSpPr/>
            <p:nvPr/>
          </p:nvSpPr>
          <p:spPr>
            <a:xfrm>
              <a:off x="2075544" y="1844222"/>
              <a:ext cx="2090056" cy="2090056"/>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nvSpPr>
          <p:spPr>
            <a:xfrm>
              <a:off x="2279245" y="2059765"/>
              <a:ext cx="1643032" cy="1643032"/>
            </a:xfrm>
            <a:prstGeom prst="ellipse">
              <a:avLst/>
            </a:prstGeom>
            <a:solidFill>
              <a:schemeClr val="accent1"/>
            </a:solidFill>
            <a:ln>
              <a:gradFill flip="none" rotWithShape="1">
                <a:gsLst>
                  <a:gs pos="0">
                    <a:srgbClr val="DEDEDE"/>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TextBox 14"/>
          <p:cNvSpPr txBox="1"/>
          <p:nvPr/>
        </p:nvSpPr>
        <p:spPr>
          <a:xfrm>
            <a:off x="1330094" y="2228824"/>
            <a:ext cx="1134126" cy="553998"/>
          </a:xfrm>
          <a:prstGeom prst="rect">
            <a:avLst/>
          </a:prstGeom>
          <a:noFill/>
        </p:spPr>
        <p:txBody>
          <a:bodyPr wrap="square" rtlCol="0">
            <a:spAutoFit/>
          </a:bodyPr>
          <a:lstStyle/>
          <a:p>
            <a:r>
              <a:rPr lang="zh-CN" altLang="en-US" sz="3000" dirty="0">
                <a:solidFill>
                  <a:schemeClr val="bg1"/>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3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6" name="组合 85"/>
          <p:cNvGrpSpPr/>
          <p:nvPr/>
        </p:nvGrpSpPr>
        <p:grpSpPr>
          <a:xfrm>
            <a:off x="3417823" y="3220833"/>
            <a:ext cx="4515179" cy="405859"/>
            <a:chOff x="4597712" y="3723530"/>
            <a:chExt cx="5699829" cy="511214"/>
          </a:xfrm>
          <a:effectLst>
            <a:outerShdw blurRad="50800" dist="38100" dir="2700000" algn="tl" rotWithShape="0">
              <a:prstClr val="black">
                <a:alpha val="40000"/>
              </a:prstClr>
            </a:outerShdw>
          </a:effectLst>
        </p:grpSpPr>
        <p:sp>
          <p:nvSpPr>
            <p:cNvPr id="87" name="Freeform 5"/>
            <p:cNvSpPr/>
            <p:nvPr/>
          </p:nvSpPr>
          <p:spPr bwMode="auto">
            <a:xfrm>
              <a:off x="4597712" y="3723530"/>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chemeClr val="accent4"/>
            </a:solidFill>
            <a:ln w="9525" cap="flat">
              <a:noFill/>
              <a:prstDash val="solid"/>
              <a:miter lim="800000"/>
            </a:ln>
          </p:spPr>
          <p:txBody>
            <a:bodyPr vert="horz" wrap="square" lIns="83085" tIns="41543" rIns="83085" bIns="41543" numCol="1" anchor="t" anchorCtr="0" compatLnSpc="1"/>
            <a:lstStyle/>
            <a:p>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TextBox 87"/>
            <p:cNvSpPr txBox="1"/>
            <p:nvPr/>
          </p:nvSpPr>
          <p:spPr>
            <a:xfrm>
              <a:off x="5533485" y="3790287"/>
              <a:ext cx="3270136" cy="36344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875" dirty="0">
                  <a:solidFill>
                    <a:schemeClr val="bg1">
                      <a:lumMod val="95000"/>
                    </a:schemeClr>
                  </a:solidFill>
                  <a:latin typeface="Arial" panose="020B0604020202020204" pitchFamily="34" charset="0"/>
                  <a:sym typeface="Arial" panose="020B0604020202020204" pitchFamily="34" charset="0"/>
                </a:rPr>
                <a:t>分析过程中的问题</a:t>
              </a:r>
              <a:endParaRPr lang="zh-CN" altLang="en-US" sz="1875" dirty="0">
                <a:solidFill>
                  <a:schemeClr val="bg1">
                    <a:lumMod val="95000"/>
                  </a:schemeClr>
                </a:solidFill>
                <a:latin typeface="Arial" panose="020B0604020202020204" pitchFamily="34" charset="0"/>
                <a:sym typeface="Arial" panose="020B0604020202020204" pitchFamily="34" charset="0"/>
              </a:endParaRPr>
            </a:p>
          </p:txBody>
        </p:sp>
        <p:sp>
          <p:nvSpPr>
            <p:cNvPr id="91" name="KSO_Shape"/>
            <p:cNvSpPr/>
            <p:nvPr/>
          </p:nvSpPr>
          <p:spPr bwMode="auto">
            <a:xfrm>
              <a:off x="9347588" y="3799695"/>
              <a:ext cx="253402" cy="360989"/>
            </a:xfrm>
            <a:custGeom>
              <a:avLst/>
              <a:gdLst>
                <a:gd name="T0" fmla="*/ 2147483646 w 3864"/>
                <a:gd name="T1" fmla="*/ 1817606605 h 6111"/>
                <a:gd name="T2" fmla="*/ 2147483646 w 3864"/>
                <a:gd name="T3" fmla="*/ 2147483646 h 6111"/>
                <a:gd name="T4" fmla="*/ 2147483646 w 3864"/>
                <a:gd name="T5" fmla="*/ 2147483646 h 6111"/>
                <a:gd name="T6" fmla="*/ 2147483646 w 3864"/>
                <a:gd name="T7" fmla="*/ 2147483646 h 6111"/>
                <a:gd name="T8" fmla="*/ 2147483646 w 3864"/>
                <a:gd name="T9" fmla="*/ 2147483646 h 6111"/>
                <a:gd name="T10" fmla="*/ 2147483646 w 3864"/>
                <a:gd name="T11" fmla="*/ 2147483646 h 6111"/>
                <a:gd name="T12" fmla="*/ 2147483646 w 3864"/>
                <a:gd name="T13" fmla="*/ 2147483646 h 6111"/>
                <a:gd name="T14" fmla="*/ 2147483646 w 3864"/>
                <a:gd name="T15" fmla="*/ 2147483646 h 6111"/>
                <a:gd name="T16" fmla="*/ 2147483646 w 3864"/>
                <a:gd name="T17" fmla="*/ 2147483646 h 6111"/>
                <a:gd name="T18" fmla="*/ 2147483646 w 3864"/>
                <a:gd name="T19" fmla="*/ 2147483646 h 6111"/>
                <a:gd name="T20" fmla="*/ 2147483646 w 3864"/>
                <a:gd name="T21" fmla="*/ 2147483646 h 6111"/>
                <a:gd name="T22" fmla="*/ 2147483646 w 3864"/>
                <a:gd name="T23" fmla="*/ 2147483646 h 6111"/>
                <a:gd name="T24" fmla="*/ 2147483646 w 3864"/>
                <a:gd name="T25" fmla="*/ 2147483646 h 6111"/>
                <a:gd name="T26" fmla="*/ 2147483646 w 3864"/>
                <a:gd name="T27" fmla="*/ 2147483646 h 6111"/>
                <a:gd name="T28" fmla="*/ 2147483646 w 3864"/>
                <a:gd name="T29" fmla="*/ 2147483646 h 6111"/>
                <a:gd name="T30" fmla="*/ 2147483646 w 3864"/>
                <a:gd name="T31" fmla="*/ 2147483646 h 6111"/>
                <a:gd name="T32" fmla="*/ 2147483646 w 3864"/>
                <a:gd name="T33" fmla="*/ 2147483646 h 6111"/>
                <a:gd name="T34" fmla="*/ 2147483646 w 3864"/>
                <a:gd name="T35" fmla="*/ 2147483646 h 6111"/>
                <a:gd name="T36" fmla="*/ 574134261 w 3864"/>
                <a:gd name="T37" fmla="*/ 2147483646 h 6111"/>
                <a:gd name="T38" fmla="*/ 906491754 w 3864"/>
                <a:gd name="T39" fmla="*/ 2147483646 h 6111"/>
                <a:gd name="T40" fmla="*/ 2147483646 w 3864"/>
                <a:gd name="T41" fmla="*/ 2147483646 h 6111"/>
                <a:gd name="T42" fmla="*/ 2147483646 w 3864"/>
                <a:gd name="T43" fmla="*/ 2147483646 h 6111"/>
                <a:gd name="T44" fmla="*/ 2147483646 w 3864"/>
                <a:gd name="T45" fmla="*/ 2147483646 h 6111"/>
                <a:gd name="T46" fmla="*/ 2147483646 w 3864"/>
                <a:gd name="T47" fmla="*/ 1817606605 h 6111"/>
                <a:gd name="T48" fmla="*/ 2147483646 w 3864"/>
                <a:gd name="T49" fmla="*/ 2147483646 h 6111"/>
                <a:gd name="T50" fmla="*/ 2147483646 w 3864"/>
                <a:gd name="T51" fmla="*/ 2147483646 h 6111"/>
                <a:gd name="T52" fmla="*/ 2147483646 w 3864"/>
                <a:gd name="T53" fmla="*/ 2147483646 h 6111"/>
                <a:gd name="T54" fmla="*/ 2147483646 w 3864"/>
                <a:gd name="T55" fmla="*/ 2147483646 h 6111"/>
                <a:gd name="T56" fmla="*/ 2147483646 w 3864"/>
                <a:gd name="T57" fmla="*/ 2147483646 h 6111"/>
                <a:gd name="T58" fmla="*/ 2147483646 w 3864"/>
                <a:gd name="T59" fmla="*/ 2147483646 h 6111"/>
                <a:gd name="T60" fmla="*/ 2147483646 w 3864"/>
                <a:gd name="T61" fmla="*/ 2147483646 h 6111"/>
                <a:gd name="T62" fmla="*/ 2147483646 w 3864"/>
                <a:gd name="T63" fmla="*/ 2147483646 h 6111"/>
                <a:gd name="T64" fmla="*/ 2147483646 w 3864"/>
                <a:gd name="T65" fmla="*/ 2147483646 h 6111"/>
                <a:gd name="T66" fmla="*/ 2147483646 w 3864"/>
                <a:gd name="T67" fmla="*/ 2147483646 h 6111"/>
                <a:gd name="T68" fmla="*/ 2147483646 w 3864"/>
                <a:gd name="T69" fmla="*/ 2147483646 h 6111"/>
                <a:gd name="T70" fmla="*/ 2147483646 w 3864"/>
                <a:gd name="T71" fmla="*/ 2147483646 h 6111"/>
                <a:gd name="T72" fmla="*/ 2147483646 w 3864"/>
                <a:gd name="T73" fmla="*/ 2147483646 h 6111"/>
                <a:gd name="T74" fmla="*/ 2147483646 w 3864"/>
                <a:gd name="T75" fmla="*/ 2147483646 h 6111"/>
                <a:gd name="T76" fmla="*/ 2147483646 w 3864"/>
                <a:gd name="T77" fmla="*/ 2147483646 h 6111"/>
                <a:gd name="T78" fmla="*/ 2147483646 w 3864"/>
                <a:gd name="T79" fmla="*/ 2147483646 h 6111"/>
                <a:gd name="T80" fmla="*/ 2147483646 w 3864"/>
                <a:gd name="T81" fmla="*/ 2147483646 h 6111"/>
                <a:gd name="T82" fmla="*/ 2147483646 w 3864"/>
                <a:gd name="T83" fmla="*/ 2147483646 h 6111"/>
                <a:gd name="T84" fmla="*/ 2147483646 w 3864"/>
                <a:gd name="T85" fmla="*/ 2147483646 h 6111"/>
                <a:gd name="T86" fmla="*/ 2147483646 w 3864"/>
                <a:gd name="T87" fmla="*/ 2147483646 h 6111"/>
                <a:gd name="T88" fmla="*/ 2147483646 w 3864"/>
                <a:gd name="T89" fmla="*/ 2147483646 h 6111"/>
                <a:gd name="T90" fmla="*/ 2147483646 w 3864"/>
                <a:gd name="T91" fmla="*/ 2147483646 h 6111"/>
                <a:gd name="T92" fmla="*/ 2147483646 w 3864"/>
                <a:gd name="T93" fmla="*/ 2147483646 h 6111"/>
                <a:gd name="T94" fmla="*/ 2147483646 w 3864"/>
                <a:gd name="T95" fmla="*/ 2147483646 h 6111"/>
                <a:gd name="T96" fmla="*/ 2147483646 w 3864"/>
                <a:gd name="T97" fmla="*/ 2147483646 h 6111"/>
                <a:gd name="T98" fmla="*/ 2147483646 w 3864"/>
                <a:gd name="T99" fmla="*/ 2147483646 h 6111"/>
                <a:gd name="T100" fmla="*/ 2147483646 w 3864"/>
                <a:gd name="T101" fmla="*/ 2147483646 h 6111"/>
                <a:gd name="T102" fmla="*/ 2147483646 w 3864"/>
                <a:gd name="T103" fmla="*/ 2147483646 h 6111"/>
                <a:gd name="T104" fmla="*/ 2147483646 w 3864"/>
                <a:gd name="T105" fmla="*/ 2147483646 h 6111"/>
                <a:gd name="T106" fmla="*/ 2147483646 w 3864"/>
                <a:gd name="T107" fmla="*/ 2147483646 h 6111"/>
                <a:gd name="T108" fmla="*/ 2147483646 w 3864"/>
                <a:gd name="T109" fmla="*/ 2147483646 h 6111"/>
                <a:gd name="T110" fmla="*/ 2147483646 w 3864"/>
                <a:gd name="T111" fmla="*/ 2147483646 h 6111"/>
                <a:gd name="T112" fmla="*/ 2147483646 w 3864"/>
                <a:gd name="T113" fmla="*/ 2147483646 h 6111"/>
                <a:gd name="T114" fmla="*/ 2147483646 w 3864"/>
                <a:gd name="T115" fmla="*/ 2147483646 h 6111"/>
                <a:gd name="T116" fmla="*/ 2147483646 w 3864"/>
                <a:gd name="T117" fmla="*/ 2147483646 h 6111"/>
                <a:gd name="T118" fmla="*/ 2147483646 w 3864"/>
                <a:gd name="T119" fmla="*/ 2147483646 h 611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864" h="6111">
                  <a:moveTo>
                    <a:pt x="1932" y="0"/>
                  </a:moveTo>
                  <a:lnTo>
                    <a:pt x="1932" y="0"/>
                  </a:lnTo>
                  <a:lnTo>
                    <a:pt x="1982" y="0"/>
                  </a:lnTo>
                  <a:lnTo>
                    <a:pt x="2031" y="2"/>
                  </a:lnTo>
                  <a:lnTo>
                    <a:pt x="2081" y="5"/>
                  </a:lnTo>
                  <a:lnTo>
                    <a:pt x="2129" y="9"/>
                  </a:lnTo>
                  <a:lnTo>
                    <a:pt x="2178" y="15"/>
                  </a:lnTo>
                  <a:lnTo>
                    <a:pt x="2226" y="22"/>
                  </a:lnTo>
                  <a:lnTo>
                    <a:pt x="2273" y="30"/>
                  </a:lnTo>
                  <a:lnTo>
                    <a:pt x="2321" y="39"/>
                  </a:lnTo>
                  <a:lnTo>
                    <a:pt x="2367" y="48"/>
                  </a:lnTo>
                  <a:lnTo>
                    <a:pt x="2415" y="60"/>
                  </a:lnTo>
                  <a:lnTo>
                    <a:pt x="2460" y="73"/>
                  </a:lnTo>
                  <a:lnTo>
                    <a:pt x="2507" y="87"/>
                  </a:lnTo>
                  <a:lnTo>
                    <a:pt x="2551" y="101"/>
                  </a:lnTo>
                  <a:lnTo>
                    <a:pt x="2596" y="117"/>
                  </a:lnTo>
                  <a:lnTo>
                    <a:pt x="2640" y="133"/>
                  </a:lnTo>
                  <a:lnTo>
                    <a:pt x="2683" y="152"/>
                  </a:lnTo>
                  <a:lnTo>
                    <a:pt x="2727" y="170"/>
                  </a:lnTo>
                  <a:lnTo>
                    <a:pt x="2769" y="190"/>
                  </a:lnTo>
                  <a:lnTo>
                    <a:pt x="2811" y="211"/>
                  </a:lnTo>
                  <a:lnTo>
                    <a:pt x="2853" y="233"/>
                  </a:lnTo>
                  <a:lnTo>
                    <a:pt x="2893" y="255"/>
                  </a:lnTo>
                  <a:lnTo>
                    <a:pt x="2934" y="279"/>
                  </a:lnTo>
                  <a:lnTo>
                    <a:pt x="2973" y="304"/>
                  </a:lnTo>
                  <a:lnTo>
                    <a:pt x="3012" y="329"/>
                  </a:lnTo>
                  <a:lnTo>
                    <a:pt x="3050" y="356"/>
                  </a:lnTo>
                  <a:lnTo>
                    <a:pt x="3087" y="383"/>
                  </a:lnTo>
                  <a:lnTo>
                    <a:pt x="3124" y="412"/>
                  </a:lnTo>
                  <a:lnTo>
                    <a:pt x="3160" y="441"/>
                  </a:lnTo>
                  <a:lnTo>
                    <a:pt x="3196" y="471"/>
                  </a:lnTo>
                  <a:lnTo>
                    <a:pt x="3231" y="501"/>
                  </a:lnTo>
                  <a:lnTo>
                    <a:pt x="3265" y="532"/>
                  </a:lnTo>
                  <a:lnTo>
                    <a:pt x="3297" y="565"/>
                  </a:lnTo>
                  <a:lnTo>
                    <a:pt x="3330" y="599"/>
                  </a:lnTo>
                  <a:lnTo>
                    <a:pt x="3362" y="632"/>
                  </a:lnTo>
                  <a:lnTo>
                    <a:pt x="3393" y="667"/>
                  </a:lnTo>
                  <a:lnTo>
                    <a:pt x="3423" y="702"/>
                  </a:lnTo>
                  <a:lnTo>
                    <a:pt x="3452" y="739"/>
                  </a:lnTo>
                  <a:lnTo>
                    <a:pt x="3480" y="775"/>
                  </a:lnTo>
                  <a:lnTo>
                    <a:pt x="3507" y="813"/>
                  </a:lnTo>
                  <a:lnTo>
                    <a:pt x="3534" y="852"/>
                  </a:lnTo>
                  <a:lnTo>
                    <a:pt x="3560" y="890"/>
                  </a:lnTo>
                  <a:lnTo>
                    <a:pt x="3584" y="930"/>
                  </a:lnTo>
                  <a:lnTo>
                    <a:pt x="3607" y="970"/>
                  </a:lnTo>
                  <a:lnTo>
                    <a:pt x="3631" y="1011"/>
                  </a:lnTo>
                  <a:lnTo>
                    <a:pt x="3653" y="1051"/>
                  </a:lnTo>
                  <a:lnTo>
                    <a:pt x="3674" y="1094"/>
                  </a:lnTo>
                  <a:lnTo>
                    <a:pt x="3693" y="1136"/>
                  </a:lnTo>
                  <a:lnTo>
                    <a:pt x="3712" y="1179"/>
                  </a:lnTo>
                  <a:lnTo>
                    <a:pt x="3729" y="1223"/>
                  </a:lnTo>
                  <a:lnTo>
                    <a:pt x="3747" y="1267"/>
                  </a:lnTo>
                  <a:lnTo>
                    <a:pt x="3762" y="1312"/>
                  </a:lnTo>
                  <a:lnTo>
                    <a:pt x="3777" y="1357"/>
                  </a:lnTo>
                  <a:lnTo>
                    <a:pt x="3791" y="1402"/>
                  </a:lnTo>
                  <a:lnTo>
                    <a:pt x="3802" y="1449"/>
                  </a:lnTo>
                  <a:lnTo>
                    <a:pt x="3814" y="1495"/>
                  </a:lnTo>
                  <a:lnTo>
                    <a:pt x="3824" y="1543"/>
                  </a:lnTo>
                  <a:lnTo>
                    <a:pt x="3834" y="1589"/>
                  </a:lnTo>
                  <a:lnTo>
                    <a:pt x="3842" y="1638"/>
                  </a:lnTo>
                  <a:lnTo>
                    <a:pt x="3848" y="1685"/>
                  </a:lnTo>
                  <a:lnTo>
                    <a:pt x="3853" y="1734"/>
                  </a:lnTo>
                  <a:lnTo>
                    <a:pt x="3858" y="1783"/>
                  </a:lnTo>
                  <a:lnTo>
                    <a:pt x="3862" y="1832"/>
                  </a:lnTo>
                  <a:lnTo>
                    <a:pt x="3863" y="1882"/>
                  </a:lnTo>
                  <a:lnTo>
                    <a:pt x="3864" y="1932"/>
                  </a:lnTo>
                  <a:lnTo>
                    <a:pt x="3863" y="1999"/>
                  </a:lnTo>
                  <a:lnTo>
                    <a:pt x="3859" y="2065"/>
                  </a:lnTo>
                  <a:lnTo>
                    <a:pt x="3853" y="2130"/>
                  </a:lnTo>
                  <a:lnTo>
                    <a:pt x="3845" y="2195"/>
                  </a:lnTo>
                  <a:lnTo>
                    <a:pt x="3836" y="2260"/>
                  </a:lnTo>
                  <a:lnTo>
                    <a:pt x="3823" y="2324"/>
                  </a:lnTo>
                  <a:lnTo>
                    <a:pt x="3809" y="2387"/>
                  </a:lnTo>
                  <a:lnTo>
                    <a:pt x="3793" y="2449"/>
                  </a:lnTo>
                  <a:lnTo>
                    <a:pt x="3776" y="2511"/>
                  </a:lnTo>
                  <a:lnTo>
                    <a:pt x="3755" y="2571"/>
                  </a:lnTo>
                  <a:lnTo>
                    <a:pt x="3733" y="2631"/>
                  </a:lnTo>
                  <a:lnTo>
                    <a:pt x="3709" y="2690"/>
                  </a:lnTo>
                  <a:lnTo>
                    <a:pt x="3683" y="2747"/>
                  </a:lnTo>
                  <a:lnTo>
                    <a:pt x="3656" y="2804"/>
                  </a:lnTo>
                  <a:lnTo>
                    <a:pt x="3626" y="2859"/>
                  </a:lnTo>
                  <a:lnTo>
                    <a:pt x="3596" y="2914"/>
                  </a:lnTo>
                  <a:lnTo>
                    <a:pt x="3566" y="2963"/>
                  </a:lnTo>
                  <a:lnTo>
                    <a:pt x="3534" y="3011"/>
                  </a:lnTo>
                  <a:lnTo>
                    <a:pt x="3502" y="3058"/>
                  </a:lnTo>
                  <a:lnTo>
                    <a:pt x="3467" y="3103"/>
                  </a:lnTo>
                  <a:lnTo>
                    <a:pt x="3432" y="3148"/>
                  </a:lnTo>
                  <a:lnTo>
                    <a:pt x="3395" y="3193"/>
                  </a:lnTo>
                  <a:lnTo>
                    <a:pt x="3358" y="3234"/>
                  </a:lnTo>
                  <a:lnTo>
                    <a:pt x="3318" y="3276"/>
                  </a:lnTo>
                  <a:lnTo>
                    <a:pt x="3278" y="3317"/>
                  </a:lnTo>
                  <a:lnTo>
                    <a:pt x="3237" y="3356"/>
                  </a:lnTo>
                  <a:lnTo>
                    <a:pt x="3194" y="3393"/>
                  </a:lnTo>
                  <a:lnTo>
                    <a:pt x="3150" y="3431"/>
                  </a:lnTo>
                  <a:lnTo>
                    <a:pt x="3106" y="3465"/>
                  </a:lnTo>
                  <a:lnTo>
                    <a:pt x="3059" y="3500"/>
                  </a:lnTo>
                  <a:lnTo>
                    <a:pt x="3013" y="3533"/>
                  </a:lnTo>
                  <a:lnTo>
                    <a:pt x="2965" y="3564"/>
                  </a:lnTo>
                  <a:lnTo>
                    <a:pt x="2965" y="3763"/>
                  </a:lnTo>
                  <a:lnTo>
                    <a:pt x="3040" y="3756"/>
                  </a:lnTo>
                  <a:lnTo>
                    <a:pt x="3184" y="3744"/>
                  </a:lnTo>
                  <a:lnTo>
                    <a:pt x="3240" y="3879"/>
                  </a:lnTo>
                  <a:lnTo>
                    <a:pt x="3257" y="3921"/>
                  </a:lnTo>
                  <a:lnTo>
                    <a:pt x="3272" y="3961"/>
                  </a:lnTo>
                  <a:lnTo>
                    <a:pt x="3283" y="4003"/>
                  </a:lnTo>
                  <a:lnTo>
                    <a:pt x="3293" y="4044"/>
                  </a:lnTo>
                  <a:lnTo>
                    <a:pt x="3301" y="4084"/>
                  </a:lnTo>
                  <a:lnTo>
                    <a:pt x="3305" y="4125"/>
                  </a:lnTo>
                  <a:lnTo>
                    <a:pt x="3309" y="4166"/>
                  </a:lnTo>
                  <a:lnTo>
                    <a:pt x="3310" y="4206"/>
                  </a:lnTo>
                  <a:lnTo>
                    <a:pt x="3309" y="4248"/>
                  </a:lnTo>
                  <a:lnTo>
                    <a:pt x="3305" y="4289"/>
                  </a:lnTo>
                  <a:lnTo>
                    <a:pt x="3300" y="4329"/>
                  </a:lnTo>
                  <a:lnTo>
                    <a:pt x="3292" y="4370"/>
                  </a:lnTo>
                  <a:lnTo>
                    <a:pt x="3282" y="4409"/>
                  </a:lnTo>
                  <a:lnTo>
                    <a:pt x="3269" y="4449"/>
                  </a:lnTo>
                  <a:lnTo>
                    <a:pt x="3256" y="4487"/>
                  </a:lnTo>
                  <a:lnTo>
                    <a:pt x="3239" y="4527"/>
                  </a:lnTo>
                  <a:lnTo>
                    <a:pt x="3224" y="4560"/>
                  </a:lnTo>
                  <a:lnTo>
                    <a:pt x="3240" y="4600"/>
                  </a:lnTo>
                  <a:lnTo>
                    <a:pt x="3257" y="4642"/>
                  </a:lnTo>
                  <a:lnTo>
                    <a:pt x="3272" y="4682"/>
                  </a:lnTo>
                  <a:lnTo>
                    <a:pt x="3283" y="4724"/>
                  </a:lnTo>
                  <a:lnTo>
                    <a:pt x="3293" y="4765"/>
                  </a:lnTo>
                  <a:lnTo>
                    <a:pt x="3301" y="4805"/>
                  </a:lnTo>
                  <a:lnTo>
                    <a:pt x="3305" y="4846"/>
                  </a:lnTo>
                  <a:lnTo>
                    <a:pt x="3309" y="4888"/>
                  </a:lnTo>
                  <a:lnTo>
                    <a:pt x="3310" y="4927"/>
                  </a:lnTo>
                  <a:lnTo>
                    <a:pt x="3309" y="4969"/>
                  </a:lnTo>
                  <a:lnTo>
                    <a:pt x="3305" y="5010"/>
                  </a:lnTo>
                  <a:lnTo>
                    <a:pt x="3300" y="5050"/>
                  </a:lnTo>
                  <a:lnTo>
                    <a:pt x="3292" y="5091"/>
                  </a:lnTo>
                  <a:lnTo>
                    <a:pt x="3282" y="5130"/>
                  </a:lnTo>
                  <a:lnTo>
                    <a:pt x="3269" y="5170"/>
                  </a:lnTo>
                  <a:lnTo>
                    <a:pt x="3256" y="5209"/>
                  </a:lnTo>
                  <a:lnTo>
                    <a:pt x="3239" y="5248"/>
                  </a:lnTo>
                  <a:lnTo>
                    <a:pt x="3191" y="5356"/>
                  </a:lnTo>
                  <a:lnTo>
                    <a:pt x="3073" y="5366"/>
                  </a:lnTo>
                  <a:lnTo>
                    <a:pt x="886" y="5559"/>
                  </a:lnTo>
                  <a:lnTo>
                    <a:pt x="735" y="5573"/>
                  </a:lnTo>
                  <a:lnTo>
                    <a:pt x="681" y="5430"/>
                  </a:lnTo>
                  <a:lnTo>
                    <a:pt x="668" y="5395"/>
                  </a:lnTo>
                  <a:lnTo>
                    <a:pt x="656" y="5359"/>
                  </a:lnTo>
                  <a:lnTo>
                    <a:pt x="646" y="5323"/>
                  </a:lnTo>
                  <a:lnTo>
                    <a:pt x="636" y="5286"/>
                  </a:lnTo>
                  <a:lnTo>
                    <a:pt x="628" y="5249"/>
                  </a:lnTo>
                  <a:lnTo>
                    <a:pt x="623" y="5210"/>
                  </a:lnTo>
                  <a:lnTo>
                    <a:pt x="618" y="5172"/>
                  </a:lnTo>
                  <a:lnTo>
                    <a:pt x="616" y="5133"/>
                  </a:lnTo>
                  <a:lnTo>
                    <a:pt x="614" y="5091"/>
                  </a:lnTo>
                  <a:lnTo>
                    <a:pt x="617" y="5049"/>
                  </a:lnTo>
                  <a:lnTo>
                    <a:pt x="621" y="5006"/>
                  </a:lnTo>
                  <a:lnTo>
                    <a:pt x="628" y="4963"/>
                  </a:lnTo>
                  <a:lnTo>
                    <a:pt x="633" y="4941"/>
                  </a:lnTo>
                  <a:lnTo>
                    <a:pt x="638" y="4919"/>
                  </a:lnTo>
                  <a:lnTo>
                    <a:pt x="645" y="4897"/>
                  </a:lnTo>
                  <a:lnTo>
                    <a:pt x="652" y="4875"/>
                  </a:lnTo>
                  <a:lnTo>
                    <a:pt x="659" y="4853"/>
                  </a:lnTo>
                  <a:lnTo>
                    <a:pt x="668" y="4831"/>
                  </a:lnTo>
                  <a:lnTo>
                    <a:pt x="677" y="4808"/>
                  </a:lnTo>
                  <a:lnTo>
                    <a:pt x="688" y="4786"/>
                  </a:lnTo>
                  <a:lnTo>
                    <a:pt x="700" y="4759"/>
                  </a:lnTo>
                  <a:lnTo>
                    <a:pt x="681" y="4709"/>
                  </a:lnTo>
                  <a:lnTo>
                    <a:pt x="668" y="4674"/>
                  </a:lnTo>
                  <a:lnTo>
                    <a:pt x="656" y="4638"/>
                  </a:lnTo>
                  <a:lnTo>
                    <a:pt x="646" y="4602"/>
                  </a:lnTo>
                  <a:lnTo>
                    <a:pt x="636" y="4565"/>
                  </a:lnTo>
                  <a:lnTo>
                    <a:pt x="628" y="4528"/>
                  </a:lnTo>
                  <a:lnTo>
                    <a:pt x="623" y="4489"/>
                  </a:lnTo>
                  <a:lnTo>
                    <a:pt x="618" y="4451"/>
                  </a:lnTo>
                  <a:lnTo>
                    <a:pt x="616" y="4412"/>
                  </a:lnTo>
                  <a:lnTo>
                    <a:pt x="614" y="4370"/>
                  </a:lnTo>
                  <a:lnTo>
                    <a:pt x="617" y="4327"/>
                  </a:lnTo>
                  <a:lnTo>
                    <a:pt x="621" y="4285"/>
                  </a:lnTo>
                  <a:lnTo>
                    <a:pt x="628" y="4242"/>
                  </a:lnTo>
                  <a:lnTo>
                    <a:pt x="633" y="4220"/>
                  </a:lnTo>
                  <a:lnTo>
                    <a:pt x="638" y="4198"/>
                  </a:lnTo>
                  <a:lnTo>
                    <a:pt x="645" y="4176"/>
                  </a:lnTo>
                  <a:lnTo>
                    <a:pt x="652" y="4154"/>
                  </a:lnTo>
                  <a:lnTo>
                    <a:pt x="659" y="4132"/>
                  </a:lnTo>
                  <a:lnTo>
                    <a:pt x="668" y="4110"/>
                  </a:lnTo>
                  <a:lnTo>
                    <a:pt x="677" y="4087"/>
                  </a:lnTo>
                  <a:lnTo>
                    <a:pt x="688" y="4064"/>
                  </a:lnTo>
                  <a:lnTo>
                    <a:pt x="736" y="3960"/>
                  </a:lnTo>
                  <a:lnTo>
                    <a:pt x="851" y="3950"/>
                  </a:lnTo>
                  <a:lnTo>
                    <a:pt x="934" y="3943"/>
                  </a:lnTo>
                  <a:lnTo>
                    <a:pt x="934" y="3586"/>
                  </a:lnTo>
                  <a:lnTo>
                    <a:pt x="885" y="3555"/>
                  </a:lnTo>
                  <a:lnTo>
                    <a:pt x="836" y="3522"/>
                  </a:lnTo>
                  <a:lnTo>
                    <a:pt x="789" y="3489"/>
                  </a:lnTo>
                  <a:lnTo>
                    <a:pt x="742" y="3454"/>
                  </a:lnTo>
                  <a:lnTo>
                    <a:pt x="697" y="3417"/>
                  </a:lnTo>
                  <a:lnTo>
                    <a:pt x="653" y="3378"/>
                  </a:lnTo>
                  <a:lnTo>
                    <a:pt x="610" y="3340"/>
                  </a:lnTo>
                  <a:lnTo>
                    <a:pt x="568" y="3299"/>
                  </a:lnTo>
                  <a:lnTo>
                    <a:pt x="527" y="3258"/>
                  </a:lnTo>
                  <a:lnTo>
                    <a:pt x="488" y="3215"/>
                  </a:lnTo>
                  <a:lnTo>
                    <a:pt x="450" y="3170"/>
                  </a:lnTo>
                  <a:lnTo>
                    <a:pt x="414" y="3125"/>
                  </a:lnTo>
                  <a:lnTo>
                    <a:pt x="378" y="3079"/>
                  </a:lnTo>
                  <a:lnTo>
                    <a:pt x="344" y="3031"/>
                  </a:lnTo>
                  <a:lnTo>
                    <a:pt x="311" y="2982"/>
                  </a:lnTo>
                  <a:lnTo>
                    <a:pt x="280" y="2934"/>
                  </a:lnTo>
                  <a:lnTo>
                    <a:pt x="248" y="2878"/>
                  </a:lnTo>
                  <a:lnTo>
                    <a:pt x="217" y="2821"/>
                  </a:lnTo>
                  <a:lnTo>
                    <a:pt x="188" y="2763"/>
                  </a:lnTo>
                  <a:lnTo>
                    <a:pt x="162" y="2705"/>
                  </a:lnTo>
                  <a:lnTo>
                    <a:pt x="136" y="2644"/>
                  </a:lnTo>
                  <a:lnTo>
                    <a:pt x="113" y="2584"/>
                  </a:lnTo>
                  <a:lnTo>
                    <a:pt x="92" y="2523"/>
                  </a:lnTo>
                  <a:lnTo>
                    <a:pt x="73" y="2460"/>
                  </a:lnTo>
                  <a:lnTo>
                    <a:pt x="56" y="2396"/>
                  </a:lnTo>
                  <a:lnTo>
                    <a:pt x="42" y="2332"/>
                  </a:lnTo>
                  <a:lnTo>
                    <a:pt x="29" y="2267"/>
                  </a:lnTo>
                  <a:lnTo>
                    <a:pt x="19" y="2201"/>
                  </a:lnTo>
                  <a:lnTo>
                    <a:pt x="11" y="2135"/>
                  </a:lnTo>
                  <a:lnTo>
                    <a:pt x="5" y="2067"/>
                  </a:lnTo>
                  <a:lnTo>
                    <a:pt x="1" y="2000"/>
                  </a:lnTo>
                  <a:lnTo>
                    <a:pt x="0" y="1932"/>
                  </a:lnTo>
                  <a:lnTo>
                    <a:pt x="0" y="1882"/>
                  </a:lnTo>
                  <a:lnTo>
                    <a:pt x="3" y="1832"/>
                  </a:lnTo>
                  <a:lnTo>
                    <a:pt x="5" y="1783"/>
                  </a:lnTo>
                  <a:lnTo>
                    <a:pt x="10" y="1734"/>
                  </a:lnTo>
                  <a:lnTo>
                    <a:pt x="15" y="1685"/>
                  </a:lnTo>
                  <a:lnTo>
                    <a:pt x="22" y="1638"/>
                  </a:lnTo>
                  <a:lnTo>
                    <a:pt x="30" y="1589"/>
                  </a:lnTo>
                  <a:lnTo>
                    <a:pt x="39" y="1543"/>
                  </a:lnTo>
                  <a:lnTo>
                    <a:pt x="49" y="1495"/>
                  </a:lnTo>
                  <a:lnTo>
                    <a:pt x="61" y="1449"/>
                  </a:lnTo>
                  <a:lnTo>
                    <a:pt x="73" y="1402"/>
                  </a:lnTo>
                  <a:lnTo>
                    <a:pt x="86" y="1357"/>
                  </a:lnTo>
                  <a:lnTo>
                    <a:pt x="101" y="1312"/>
                  </a:lnTo>
                  <a:lnTo>
                    <a:pt x="118" y="1267"/>
                  </a:lnTo>
                  <a:lnTo>
                    <a:pt x="134" y="1223"/>
                  </a:lnTo>
                  <a:lnTo>
                    <a:pt x="151" y="1179"/>
                  </a:lnTo>
                  <a:lnTo>
                    <a:pt x="171" y="1136"/>
                  </a:lnTo>
                  <a:lnTo>
                    <a:pt x="191" y="1094"/>
                  </a:lnTo>
                  <a:lnTo>
                    <a:pt x="212" y="1051"/>
                  </a:lnTo>
                  <a:lnTo>
                    <a:pt x="232" y="1011"/>
                  </a:lnTo>
                  <a:lnTo>
                    <a:pt x="256" y="970"/>
                  </a:lnTo>
                  <a:lnTo>
                    <a:pt x="279" y="930"/>
                  </a:lnTo>
                  <a:lnTo>
                    <a:pt x="304" y="890"/>
                  </a:lnTo>
                  <a:lnTo>
                    <a:pt x="330" y="852"/>
                  </a:lnTo>
                  <a:lnTo>
                    <a:pt x="357" y="813"/>
                  </a:lnTo>
                  <a:lnTo>
                    <a:pt x="383" y="775"/>
                  </a:lnTo>
                  <a:lnTo>
                    <a:pt x="411" y="739"/>
                  </a:lnTo>
                  <a:lnTo>
                    <a:pt x="441" y="702"/>
                  </a:lnTo>
                  <a:lnTo>
                    <a:pt x="470" y="667"/>
                  </a:lnTo>
                  <a:lnTo>
                    <a:pt x="502" y="632"/>
                  </a:lnTo>
                  <a:lnTo>
                    <a:pt x="533" y="599"/>
                  </a:lnTo>
                  <a:lnTo>
                    <a:pt x="566" y="565"/>
                  </a:lnTo>
                  <a:lnTo>
                    <a:pt x="599" y="532"/>
                  </a:lnTo>
                  <a:lnTo>
                    <a:pt x="633" y="501"/>
                  </a:lnTo>
                  <a:lnTo>
                    <a:pt x="668" y="471"/>
                  </a:lnTo>
                  <a:lnTo>
                    <a:pt x="703" y="441"/>
                  </a:lnTo>
                  <a:lnTo>
                    <a:pt x="739" y="412"/>
                  </a:lnTo>
                  <a:lnTo>
                    <a:pt x="776" y="383"/>
                  </a:lnTo>
                  <a:lnTo>
                    <a:pt x="813" y="356"/>
                  </a:lnTo>
                  <a:lnTo>
                    <a:pt x="851" y="329"/>
                  </a:lnTo>
                  <a:lnTo>
                    <a:pt x="891" y="304"/>
                  </a:lnTo>
                  <a:lnTo>
                    <a:pt x="930" y="279"/>
                  </a:lnTo>
                  <a:lnTo>
                    <a:pt x="970" y="255"/>
                  </a:lnTo>
                  <a:lnTo>
                    <a:pt x="1010" y="233"/>
                  </a:lnTo>
                  <a:lnTo>
                    <a:pt x="1052" y="211"/>
                  </a:lnTo>
                  <a:lnTo>
                    <a:pt x="1094" y="190"/>
                  </a:lnTo>
                  <a:lnTo>
                    <a:pt x="1137" y="170"/>
                  </a:lnTo>
                  <a:lnTo>
                    <a:pt x="1180" y="152"/>
                  </a:lnTo>
                  <a:lnTo>
                    <a:pt x="1224" y="133"/>
                  </a:lnTo>
                  <a:lnTo>
                    <a:pt x="1268" y="117"/>
                  </a:lnTo>
                  <a:lnTo>
                    <a:pt x="1312" y="101"/>
                  </a:lnTo>
                  <a:lnTo>
                    <a:pt x="1357" y="87"/>
                  </a:lnTo>
                  <a:lnTo>
                    <a:pt x="1403" y="73"/>
                  </a:lnTo>
                  <a:lnTo>
                    <a:pt x="1449" y="60"/>
                  </a:lnTo>
                  <a:lnTo>
                    <a:pt x="1496" y="48"/>
                  </a:lnTo>
                  <a:lnTo>
                    <a:pt x="1542" y="39"/>
                  </a:lnTo>
                  <a:lnTo>
                    <a:pt x="1590" y="30"/>
                  </a:lnTo>
                  <a:lnTo>
                    <a:pt x="1637" y="22"/>
                  </a:lnTo>
                  <a:lnTo>
                    <a:pt x="1686" y="15"/>
                  </a:lnTo>
                  <a:lnTo>
                    <a:pt x="1735" y="9"/>
                  </a:lnTo>
                  <a:lnTo>
                    <a:pt x="1783" y="5"/>
                  </a:lnTo>
                  <a:lnTo>
                    <a:pt x="1832" y="2"/>
                  </a:lnTo>
                  <a:lnTo>
                    <a:pt x="1882" y="0"/>
                  </a:lnTo>
                  <a:lnTo>
                    <a:pt x="1932" y="0"/>
                  </a:lnTo>
                  <a:close/>
                  <a:moveTo>
                    <a:pt x="1507" y="2300"/>
                  </a:moveTo>
                  <a:lnTo>
                    <a:pt x="1507" y="2300"/>
                  </a:lnTo>
                  <a:lnTo>
                    <a:pt x="1533" y="2310"/>
                  </a:lnTo>
                  <a:lnTo>
                    <a:pt x="1557" y="2318"/>
                  </a:lnTo>
                  <a:lnTo>
                    <a:pt x="1569" y="2321"/>
                  </a:lnTo>
                  <a:lnTo>
                    <a:pt x="1580" y="2323"/>
                  </a:lnTo>
                  <a:lnTo>
                    <a:pt x="1592" y="2324"/>
                  </a:lnTo>
                  <a:lnTo>
                    <a:pt x="1604" y="2324"/>
                  </a:lnTo>
                  <a:lnTo>
                    <a:pt x="1619" y="2324"/>
                  </a:lnTo>
                  <a:lnTo>
                    <a:pt x="1633" y="2322"/>
                  </a:lnTo>
                  <a:lnTo>
                    <a:pt x="1648" y="2318"/>
                  </a:lnTo>
                  <a:lnTo>
                    <a:pt x="1663" y="2314"/>
                  </a:lnTo>
                  <a:lnTo>
                    <a:pt x="1677" y="2308"/>
                  </a:lnTo>
                  <a:lnTo>
                    <a:pt x="1691" y="2300"/>
                  </a:lnTo>
                  <a:lnTo>
                    <a:pt x="1705" y="2289"/>
                  </a:lnTo>
                  <a:lnTo>
                    <a:pt x="1718" y="2279"/>
                  </a:lnTo>
                  <a:lnTo>
                    <a:pt x="1750" y="2251"/>
                  </a:lnTo>
                  <a:lnTo>
                    <a:pt x="1782" y="2276"/>
                  </a:lnTo>
                  <a:lnTo>
                    <a:pt x="1801" y="2290"/>
                  </a:lnTo>
                  <a:lnTo>
                    <a:pt x="1819" y="2303"/>
                  </a:lnTo>
                  <a:lnTo>
                    <a:pt x="1838" y="2314"/>
                  </a:lnTo>
                  <a:lnTo>
                    <a:pt x="1855" y="2323"/>
                  </a:lnTo>
                  <a:lnTo>
                    <a:pt x="1873" y="2330"/>
                  </a:lnTo>
                  <a:lnTo>
                    <a:pt x="1890" y="2336"/>
                  </a:lnTo>
                  <a:lnTo>
                    <a:pt x="1908" y="2339"/>
                  </a:lnTo>
                  <a:lnTo>
                    <a:pt x="1924" y="2340"/>
                  </a:lnTo>
                  <a:lnTo>
                    <a:pt x="1939" y="2340"/>
                  </a:lnTo>
                  <a:lnTo>
                    <a:pt x="1954" y="2338"/>
                  </a:lnTo>
                  <a:lnTo>
                    <a:pt x="1969" y="2333"/>
                  </a:lnTo>
                  <a:lnTo>
                    <a:pt x="1984" y="2328"/>
                  </a:lnTo>
                  <a:lnTo>
                    <a:pt x="1999" y="2319"/>
                  </a:lnTo>
                  <a:lnTo>
                    <a:pt x="2013" y="2309"/>
                  </a:lnTo>
                  <a:lnTo>
                    <a:pt x="2028" y="2296"/>
                  </a:lnTo>
                  <a:lnTo>
                    <a:pt x="2044" y="2282"/>
                  </a:lnTo>
                  <a:lnTo>
                    <a:pt x="2077" y="2246"/>
                  </a:lnTo>
                  <a:lnTo>
                    <a:pt x="2113" y="2279"/>
                  </a:lnTo>
                  <a:lnTo>
                    <a:pt x="2134" y="2295"/>
                  </a:lnTo>
                  <a:lnTo>
                    <a:pt x="2154" y="2308"/>
                  </a:lnTo>
                  <a:lnTo>
                    <a:pt x="2175" y="2319"/>
                  </a:lnTo>
                  <a:lnTo>
                    <a:pt x="2194" y="2326"/>
                  </a:lnTo>
                  <a:lnTo>
                    <a:pt x="2215" y="2332"/>
                  </a:lnTo>
                  <a:lnTo>
                    <a:pt x="2235" y="2336"/>
                  </a:lnTo>
                  <a:lnTo>
                    <a:pt x="2255" y="2337"/>
                  </a:lnTo>
                  <a:lnTo>
                    <a:pt x="2275" y="2336"/>
                  </a:lnTo>
                  <a:lnTo>
                    <a:pt x="2291" y="2333"/>
                  </a:lnTo>
                  <a:lnTo>
                    <a:pt x="2308" y="2330"/>
                  </a:lnTo>
                  <a:lnTo>
                    <a:pt x="2324" y="2325"/>
                  </a:lnTo>
                  <a:lnTo>
                    <a:pt x="2342" y="2319"/>
                  </a:lnTo>
                  <a:lnTo>
                    <a:pt x="2359" y="2314"/>
                  </a:lnTo>
                  <a:lnTo>
                    <a:pt x="2377" y="2307"/>
                  </a:lnTo>
                  <a:lnTo>
                    <a:pt x="2412" y="2290"/>
                  </a:lnTo>
                  <a:lnTo>
                    <a:pt x="2484" y="2175"/>
                  </a:lnTo>
                  <a:lnTo>
                    <a:pt x="2653" y="2281"/>
                  </a:lnTo>
                  <a:lnTo>
                    <a:pt x="2239" y="2948"/>
                  </a:lnTo>
                  <a:lnTo>
                    <a:pt x="2239" y="3826"/>
                  </a:lnTo>
                  <a:lnTo>
                    <a:pt x="2564" y="3799"/>
                  </a:lnTo>
                  <a:lnTo>
                    <a:pt x="2564" y="3450"/>
                  </a:lnTo>
                  <a:lnTo>
                    <a:pt x="2564" y="3332"/>
                  </a:lnTo>
                  <a:lnTo>
                    <a:pt x="2668" y="3274"/>
                  </a:lnTo>
                  <a:lnTo>
                    <a:pt x="2712" y="3248"/>
                  </a:lnTo>
                  <a:lnTo>
                    <a:pt x="2756" y="3222"/>
                  </a:lnTo>
                  <a:lnTo>
                    <a:pt x="2799" y="3194"/>
                  </a:lnTo>
                  <a:lnTo>
                    <a:pt x="2841" y="3163"/>
                  </a:lnTo>
                  <a:lnTo>
                    <a:pt x="2882" y="3132"/>
                  </a:lnTo>
                  <a:lnTo>
                    <a:pt x="2921" y="3100"/>
                  </a:lnTo>
                  <a:lnTo>
                    <a:pt x="2960" y="3066"/>
                  </a:lnTo>
                  <a:lnTo>
                    <a:pt x="2997" y="3031"/>
                  </a:lnTo>
                  <a:lnTo>
                    <a:pt x="3033" y="2995"/>
                  </a:lnTo>
                  <a:lnTo>
                    <a:pt x="3067" y="2958"/>
                  </a:lnTo>
                  <a:lnTo>
                    <a:pt x="3101" y="2918"/>
                  </a:lnTo>
                  <a:lnTo>
                    <a:pt x="3134" y="2879"/>
                  </a:lnTo>
                  <a:lnTo>
                    <a:pt x="3165" y="2838"/>
                  </a:lnTo>
                  <a:lnTo>
                    <a:pt x="3195" y="2797"/>
                  </a:lnTo>
                  <a:lnTo>
                    <a:pt x="3223" y="2754"/>
                  </a:lnTo>
                  <a:lnTo>
                    <a:pt x="3250" y="2711"/>
                  </a:lnTo>
                  <a:lnTo>
                    <a:pt x="3275" y="2667"/>
                  </a:lnTo>
                  <a:lnTo>
                    <a:pt x="3299" y="2624"/>
                  </a:lnTo>
                  <a:lnTo>
                    <a:pt x="3319" y="2578"/>
                  </a:lnTo>
                  <a:lnTo>
                    <a:pt x="3340" y="2533"/>
                  </a:lnTo>
                  <a:lnTo>
                    <a:pt x="3359" y="2487"/>
                  </a:lnTo>
                  <a:lnTo>
                    <a:pt x="3376" y="2439"/>
                  </a:lnTo>
                  <a:lnTo>
                    <a:pt x="3393" y="2391"/>
                  </a:lnTo>
                  <a:lnTo>
                    <a:pt x="3406" y="2343"/>
                  </a:lnTo>
                  <a:lnTo>
                    <a:pt x="3419" y="2293"/>
                  </a:lnTo>
                  <a:lnTo>
                    <a:pt x="3431" y="2243"/>
                  </a:lnTo>
                  <a:lnTo>
                    <a:pt x="3440" y="2193"/>
                  </a:lnTo>
                  <a:lnTo>
                    <a:pt x="3448" y="2142"/>
                  </a:lnTo>
                  <a:lnTo>
                    <a:pt x="3454" y="2089"/>
                  </a:lnTo>
                  <a:lnTo>
                    <a:pt x="3459" y="2037"/>
                  </a:lnTo>
                  <a:lnTo>
                    <a:pt x="3461" y="1985"/>
                  </a:lnTo>
                  <a:lnTo>
                    <a:pt x="3462" y="1932"/>
                  </a:lnTo>
                  <a:lnTo>
                    <a:pt x="3462" y="1892"/>
                  </a:lnTo>
                  <a:lnTo>
                    <a:pt x="3460" y="1853"/>
                  </a:lnTo>
                  <a:lnTo>
                    <a:pt x="3458" y="1814"/>
                  </a:lnTo>
                  <a:lnTo>
                    <a:pt x="3454" y="1775"/>
                  </a:lnTo>
                  <a:lnTo>
                    <a:pt x="3449" y="1737"/>
                  </a:lnTo>
                  <a:lnTo>
                    <a:pt x="3445" y="1698"/>
                  </a:lnTo>
                  <a:lnTo>
                    <a:pt x="3438" y="1661"/>
                  </a:lnTo>
                  <a:lnTo>
                    <a:pt x="3431" y="1623"/>
                  </a:lnTo>
                  <a:lnTo>
                    <a:pt x="3423" y="1586"/>
                  </a:lnTo>
                  <a:lnTo>
                    <a:pt x="3415" y="1548"/>
                  </a:lnTo>
                  <a:lnTo>
                    <a:pt x="3404" y="1512"/>
                  </a:lnTo>
                  <a:lnTo>
                    <a:pt x="3394" y="1476"/>
                  </a:lnTo>
                  <a:lnTo>
                    <a:pt x="3382" y="1440"/>
                  </a:lnTo>
                  <a:lnTo>
                    <a:pt x="3369" y="1406"/>
                  </a:lnTo>
                  <a:lnTo>
                    <a:pt x="3357" y="1371"/>
                  </a:lnTo>
                  <a:lnTo>
                    <a:pt x="3341" y="1336"/>
                  </a:lnTo>
                  <a:lnTo>
                    <a:pt x="3328" y="1301"/>
                  </a:lnTo>
                  <a:lnTo>
                    <a:pt x="3311" y="1267"/>
                  </a:lnTo>
                  <a:lnTo>
                    <a:pt x="3295" y="1235"/>
                  </a:lnTo>
                  <a:lnTo>
                    <a:pt x="3278" y="1202"/>
                  </a:lnTo>
                  <a:lnTo>
                    <a:pt x="3259" y="1170"/>
                  </a:lnTo>
                  <a:lnTo>
                    <a:pt x="3240" y="1137"/>
                  </a:lnTo>
                  <a:lnTo>
                    <a:pt x="3221" y="1106"/>
                  </a:lnTo>
                  <a:lnTo>
                    <a:pt x="3201" y="1076"/>
                  </a:lnTo>
                  <a:lnTo>
                    <a:pt x="3180" y="1046"/>
                  </a:lnTo>
                  <a:lnTo>
                    <a:pt x="3158" y="1015"/>
                  </a:lnTo>
                  <a:lnTo>
                    <a:pt x="3136" y="986"/>
                  </a:lnTo>
                  <a:lnTo>
                    <a:pt x="3113" y="957"/>
                  </a:lnTo>
                  <a:lnTo>
                    <a:pt x="3090" y="930"/>
                  </a:lnTo>
                  <a:lnTo>
                    <a:pt x="3065" y="902"/>
                  </a:lnTo>
                  <a:lnTo>
                    <a:pt x="3040" y="875"/>
                  </a:lnTo>
                  <a:lnTo>
                    <a:pt x="3014" y="849"/>
                  </a:lnTo>
                  <a:lnTo>
                    <a:pt x="2987" y="824"/>
                  </a:lnTo>
                  <a:lnTo>
                    <a:pt x="2961" y="798"/>
                  </a:lnTo>
                  <a:lnTo>
                    <a:pt x="2934" y="774"/>
                  </a:lnTo>
                  <a:lnTo>
                    <a:pt x="2905" y="751"/>
                  </a:lnTo>
                  <a:lnTo>
                    <a:pt x="2877" y="728"/>
                  </a:lnTo>
                  <a:lnTo>
                    <a:pt x="2848" y="704"/>
                  </a:lnTo>
                  <a:lnTo>
                    <a:pt x="2818" y="683"/>
                  </a:lnTo>
                  <a:lnTo>
                    <a:pt x="2788" y="663"/>
                  </a:lnTo>
                  <a:lnTo>
                    <a:pt x="2756" y="642"/>
                  </a:lnTo>
                  <a:lnTo>
                    <a:pt x="2725" y="622"/>
                  </a:lnTo>
                  <a:lnTo>
                    <a:pt x="2694" y="603"/>
                  </a:lnTo>
                  <a:lnTo>
                    <a:pt x="2661" y="586"/>
                  </a:lnTo>
                  <a:lnTo>
                    <a:pt x="2629" y="568"/>
                  </a:lnTo>
                  <a:lnTo>
                    <a:pt x="2595" y="552"/>
                  </a:lnTo>
                  <a:lnTo>
                    <a:pt x="2561" y="536"/>
                  </a:lnTo>
                  <a:lnTo>
                    <a:pt x="2528" y="521"/>
                  </a:lnTo>
                  <a:lnTo>
                    <a:pt x="2493" y="507"/>
                  </a:lnTo>
                  <a:lnTo>
                    <a:pt x="2458" y="494"/>
                  </a:lnTo>
                  <a:lnTo>
                    <a:pt x="2423" y="481"/>
                  </a:lnTo>
                  <a:lnTo>
                    <a:pt x="2387" y="470"/>
                  </a:lnTo>
                  <a:lnTo>
                    <a:pt x="2351" y="459"/>
                  </a:lnTo>
                  <a:lnTo>
                    <a:pt x="2314" y="449"/>
                  </a:lnTo>
                  <a:lnTo>
                    <a:pt x="2277" y="440"/>
                  </a:lnTo>
                  <a:lnTo>
                    <a:pt x="2240" y="431"/>
                  </a:lnTo>
                  <a:lnTo>
                    <a:pt x="2203" y="424"/>
                  </a:lnTo>
                  <a:lnTo>
                    <a:pt x="2164" y="419"/>
                  </a:lnTo>
                  <a:lnTo>
                    <a:pt x="2127" y="413"/>
                  </a:lnTo>
                  <a:lnTo>
                    <a:pt x="2088" y="408"/>
                  </a:lnTo>
                  <a:lnTo>
                    <a:pt x="2049" y="405"/>
                  </a:lnTo>
                  <a:lnTo>
                    <a:pt x="2011" y="402"/>
                  </a:lnTo>
                  <a:lnTo>
                    <a:pt x="1972" y="401"/>
                  </a:lnTo>
                  <a:lnTo>
                    <a:pt x="1932" y="401"/>
                  </a:lnTo>
                  <a:lnTo>
                    <a:pt x="1893" y="401"/>
                  </a:lnTo>
                  <a:lnTo>
                    <a:pt x="1853" y="402"/>
                  </a:lnTo>
                  <a:lnTo>
                    <a:pt x="1814" y="405"/>
                  </a:lnTo>
                  <a:lnTo>
                    <a:pt x="1775" y="408"/>
                  </a:lnTo>
                  <a:lnTo>
                    <a:pt x="1737" y="413"/>
                  </a:lnTo>
                  <a:lnTo>
                    <a:pt x="1699" y="419"/>
                  </a:lnTo>
                  <a:lnTo>
                    <a:pt x="1660" y="424"/>
                  </a:lnTo>
                  <a:lnTo>
                    <a:pt x="1623" y="431"/>
                  </a:lnTo>
                  <a:lnTo>
                    <a:pt x="1586" y="440"/>
                  </a:lnTo>
                  <a:lnTo>
                    <a:pt x="1549" y="449"/>
                  </a:lnTo>
                  <a:lnTo>
                    <a:pt x="1513" y="459"/>
                  </a:lnTo>
                  <a:lnTo>
                    <a:pt x="1477" y="470"/>
                  </a:lnTo>
                  <a:lnTo>
                    <a:pt x="1441" y="481"/>
                  </a:lnTo>
                  <a:lnTo>
                    <a:pt x="1405" y="494"/>
                  </a:lnTo>
                  <a:lnTo>
                    <a:pt x="1370" y="507"/>
                  </a:lnTo>
                  <a:lnTo>
                    <a:pt x="1335" y="521"/>
                  </a:lnTo>
                  <a:lnTo>
                    <a:pt x="1302" y="536"/>
                  </a:lnTo>
                  <a:lnTo>
                    <a:pt x="1268" y="552"/>
                  </a:lnTo>
                  <a:lnTo>
                    <a:pt x="1234" y="568"/>
                  </a:lnTo>
                  <a:lnTo>
                    <a:pt x="1202" y="586"/>
                  </a:lnTo>
                  <a:lnTo>
                    <a:pt x="1169" y="603"/>
                  </a:lnTo>
                  <a:lnTo>
                    <a:pt x="1138" y="622"/>
                  </a:lnTo>
                  <a:lnTo>
                    <a:pt x="1107" y="642"/>
                  </a:lnTo>
                  <a:lnTo>
                    <a:pt x="1076" y="663"/>
                  </a:lnTo>
                  <a:lnTo>
                    <a:pt x="1045" y="683"/>
                  </a:lnTo>
                  <a:lnTo>
                    <a:pt x="1016" y="704"/>
                  </a:lnTo>
                  <a:lnTo>
                    <a:pt x="987" y="728"/>
                  </a:lnTo>
                  <a:lnTo>
                    <a:pt x="958" y="751"/>
                  </a:lnTo>
                  <a:lnTo>
                    <a:pt x="930" y="774"/>
                  </a:lnTo>
                  <a:lnTo>
                    <a:pt x="902" y="798"/>
                  </a:lnTo>
                  <a:lnTo>
                    <a:pt x="876" y="824"/>
                  </a:lnTo>
                  <a:lnTo>
                    <a:pt x="849" y="849"/>
                  </a:lnTo>
                  <a:lnTo>
                    <a:pt x="823" y="875"/>
                  </a:lnTo>
                  <a:lnTo>
                    <a:pt x="799" y="902"/>
                  </a:lnTo>
                  <a:lnTo>
                    <a:pt x="775" y="930"/>
                  </a:lnTo>
                  <a:lnTo>
                    <a:pt x="750" y="957"/>
                  </a:lnTo>
                  <a:lnTo>
                    <a:pt x="728" y="986"/>
                  </a:lnTo>
                  <a:lnTo>
                    <a:pt x="705" y="1015"/>
                  </a:lnTo>
                  <a:lnTo>
                    <a:pt x="684" y="1046"/>
                  </a:lnTo>
                  <a:lnTo>
                    <a:pt x="662" y="1076"/>
                  </a:lnTo>
                  <a:lnTo>
                    <a:pt x="642" y="1106"/>
                  </a:lnTo>
                  <a:lnTo>
                    <a:pt x="623" y="1137"/>
                  </a:lnTo>
                  <a:lnTo>
                    <a:pt x="604" y="1170"/>
                  </a:lnTo>
                  <a:lnTo>
                    <a:pt x="585" y="1202"/>
                  </a:lnTo>
                  <a:lnTo>
                    <a:pt x="569" y="1235"/>
                  </a:lnTo>
                  <a:lnTo>
                    <a:pt x="552" y="1267"/>
                  </a:lnTo>
                  <a:lnTo>
                    <a:pt x="537" y="1301"/>
                  </a:lnTo>
                  <a:lnTo>
                    <a:pt x="522" y="1336"/>
                  </a:lnTo>
                  <a:lnTo>
                    <a:pt x="508" y="1371"/>
                  </a:lnTo>
                  <a:lnTo>
                    <a:pt x="494" y="1406"/>
                  </a:lnTo>
                  <a:lnTo>
                    <a:pt x="482" y="1440"/>
                  </a:lnTo>
                  <a:lnTo>
                    <a:pt x="470" y="1476"/>
                  </a:lnTo>
                  <a:lnTo>
                    <a:pt x="459" y="1512"/>
                  </a:lnTo>
                  <a:lnTo>
                    <a:pt x="450" y="1548"/>
                  </a:lnTo>
                  <a:lnTo>
                    <a:pt x="440" y="1586"/>
                  </a:lnTo>
                  <a:lnTo>
                    <a:pt x="432" y="1623"/>
                  </a:lnTo>
                  <a:lnTo>
                    <a:pt x="425" y="1661"/>
                  </a:lnTo>
                  <a:lnTo>
                    <a:pt x="418" y="1698"/>
                  </a:lnTo>
                  <a:lnTo>
                    <a:pt x="414" y="1737"/>
                  </a:lnTo>
                  <a:lnTo>
                    <a:pt x="409" y="1775"/>
                  </a:lnTo>
                  <a:lnTo>
                    <a:pt x="405" y="1814"/>
                  </a:lnTo>
                  <a:lnTo>
                    <a:pt x="403" y="1853"/>
                  </a:lnTo>
                  <a:lnTo>
                    <a:pt x="402" y="1892"/>
                  </a:lnTo>
                  <a:lnTo>
                    <a:pt x="401" y="1932"/>
                  </a:lnTo>
                  <a:lnTo>
                    <a:pt x="402" y="1986"/>
                  </a:lnTo>
                  <a:lnTo>
                    <a:pt x="405" y="2040"/>
                  </a:lnTo>
                  <a:lnTo>
                    <a:pt x="410" y="2093"/>
                  </a:lnTo>
                  <a:lnTo>
                    <a:pt x="416" y="2146"/>
                  </a:lnTo>
                  <a:lnTo>
                    <a:pt x="424" y="2199"/>
                  </a:lnTo>
                  <a:lnTo>
                    <a:pt x="434" y="2251"/>
                  </a:lnTo>
                  <a:lnTo>
                    <a:pt x="446" y="2301"/>
                  </a:lnTo>
                  <a:lnTo>
                    <a:pt x="459" y="2352"/>
                  </a:lnTo>
                  <a:lnTo>
                    <a:pt x="474" y="2402"/>
                  </a:lnTo>
                  <a:lnTo>
                    <a:pt x="490" y="2451"/>
                  </a:lnTo>
                  <a:lnTo>
                    <a:pt x="509" y="2498"/>
                  </a:lnTo>
                  <a:lnTo>
                    <a:pt x="529" y="2546"/>
                  </a:lnTo>
                  <a:lnTo>
                    <a:pt x="549" y="2592"/>
                  </a:lnTo>
                  <a:lnTo>
                    <a:pt x="573" y="2638"/>
                  </a:lnTo>
                  <a:lnTo>
                    <a:pt x="597" y="2682"/>
                  </a:lnTo>
                  <a:lnTo>
                    <a:pt x="623" y="2726"/>
                  </a:lnTo>
                  <a:lnTo>
                    <a:pt x="650" y="2770"/>
                  </a:lnTo>
                  <a:lnTo>
                    <a:pt x="679" y="2814"/>
                  </a:lnTo>
                  <a:lnTo>
                    <a:pt x="711" y="2856"/>
                  </a:lnTo>
                  <a:lnTo>
                    <a:pt x="743" y="2896"/>
                  </a:lnTo>
                  <a:lnTo>
                    <a:pt x="777" y="2937"/>
                  </a:lnTo>
                  <a:lnTo>
                    <a:pt x="812" y="2975"/>
                  </a:lnTo>
                  <a:lnTo>
                    <a:pt x="848" y="3014"/>
                  </a:lnTo>
                  <a:lnTo>
                    <a:pt x="885" y="3050"/>
                  </a:lnTo>
                  <a:lnTo>
                    <a:pt x="924" y="3085"/>
                  </a:lnTo>
                  <a:lnTo>
                    <a:pt x="964" y="3118"/>
                  </a:lnTo>
                  <a:lnTo>
                    <a:pt x="1004" y="3151"/>
                  </a:lnTo>
                  <a:lnTo>
                    <a:pt x="1047" y="3182"/>
                  </a:lnTo>
                  <a:lnTo>
                    <a:pt x="1090" y="3211"/>
                  </a:lnTo>
                  <a:lnTo>
                    <a:pt x="1135" y="3239"/>
                  </a:lnTo>
                  <a:lnTo>
                    <a:pt x="1180" y="3266"/>
                  </a:lnTo>
                  <a:lnTo>
                    <a:pt x="1226" y="3291"/>
                  </a:lnTo>
                  <a:lnTo>
                    <a:pt x="1335" y="3348"/>
                  </a:lnTo>
                  <a:lnTo>
                    <a:pt x="1335" y="3469"/>
                  </a:lnTo>
                  <a:lnTo>
                    <a:pt x="1335" y="3838"/>
                  </a:lnTo>
                  <a:lnTo>
                    <a:pt x="1674" y="3838"/>
                  </a:lnTo>
                  <a:lnTo>
                    <a:pt x="1674" y="2948"/>
                  </a:lnTo>
                  <a:lnTo>
                    <a:pt x="1260" y="2281"/>
                  </a:lnTo>
                  <a:lnTo>
                    <a:pt x="1431" y="2175"/>
                  </a:lnTo>
                  <a:lnTo>
                    <a:pt x="1507" y="2300"/>
                  </a:lnTo>
                  <a:close/>
                  <a:moveTo>
                    <a:pt x="2326" y="2429"/>
                  </a:moveTo>
                  <a:lnTo>
                    <a:pt x="2326" y="2429"/>
                  </a:lnTo>
                  <a:lnTo>
                    <a:pt x="2305" y="2432"/>
                  </a:lnTo>
                  <a:lnTo>
                    <a:pt x="2284" y="2435"/>
                  </a:lnTo>
                  <a:lnTo>
                    <a:pt x="2258" y="2437"/>
                  </a:lnTo>
                  <a:lnTo>
                    <a:pt x="2234" y="2437"/>
                  </a:lnTo>
                  <a:lnTo>
                    <a:pt x="2208" y="2433"/>
                  </a:lnTo>
                  <a:lnTo>
                    <a:pt x="2184" y="2429"/>
                  </a:lnTo>
                  <a:lnTo>
                    <a:pt x="2158" y="2420"/>
                  </a:lnTo>
                  <a:lnTo>
                    <a:pt x="2134" y="2411"/>
                  </a:lnTo>
                  <a:lnTo>
                    <a:pt x="2109" y="2397"/>
                  </a:lnTo>
                  <a:lnTo>
                    <a:pt x="2083" y="2382"/>
                  </a:lnTo>
                  <a:lnTo>
                    <a:pt x="2063" y="2396"/>
                  </a:lnTo>
                  <a:lnTo>
                    <a:pt x="2045" y="2409"/>
                  </a:lnTo>
                  <a:lnTo>
                    <a:pt x="2024" y="2419"/>
                  </a:lnTo>
                  <a:lnTo>
                    <a:pt x="2004" y="2427"/>
                  </a:lnTo>
                  <a:lnTo>
                    <a:pt x="1983" y="2434"/>
                  </a:lnTo>
                  <a:lnTo>
                    <a:pt x="1962" y="2438"/>
                  </a:lnTo>
                  <a:lnTo>
                    <a:pt x="1941" y="2440"/>
                  </a:lnTo>
                  <a:lnTo>
                    <a:pt x="1920" y="2440"/>
                  </a:lnTo>
                  <a:lnTo>
                    <a:pt x="1900" y="2439"/>
                  </a:lnTo>
                  <a:lnTo>
                    <a:pt x="1879" y="2435"/>
                  </a:lnTo>
                  <a:lnTo>
                    <a:pt x="1858" y="2430"/>
                  </a:lnTo>
                  <a:lnTo>
                    <a:pt x="1837" y="2423"/>
                  </a:lnTo>
                  <a:lnTo>
                    <a:pt x="1816" y="2415"/>
                  </a:lnTo>
                  <a:lnTo>
                    <a:pt x="1794" y="2404"/>
                  </a:lnTo>
                  <a:lnTo>
                    <a:pt x="1773" y="2393"/>
                  </a:lnTo>
                  <a:lnTo>
                    <a:pt x="1752" y="2379"/>
                  </a:lnTo>
                  <a:lnTo>
                    <a:pt x="1735" y="2390"/>
                  </a:lnTo>
                  <a:lnTo>
                    <a:pt x="1716" y="2399"/>
                  </a:lnTo>
                  <a:lnTo>
                    <a:pt x="1699" y="2408"/>
                  </a:lnTo>
                  <a:lnTo>
                    <a:pt x="1679" y="2413"/>
                  </a:lnTo>
                  <a:lnTo>
                    <a:pt x="1660" y="2418"/>
                  </a:lnTo>
                  <a:lnTo>
                    <a:pt x="1642" y="2422"/>
                  </a:lnTo>
                  <a:lnTo>
                    <a:pt x="1622" y="2424"/>
                  </a:lnTo>
                  <a:lnTo>
                    <a:pt x="1602" y="2424"/>
                  </a:lnTo>
                  <a:lnTo>
                    <a:pt x="1585" y="2424"/>
                  </a:lnTo>
                  <a:lnTo>
                    <a:pt x="1860" y="2866"/>
                  </a:lnTo>
                  <a:lnTo>
                    <a:pt x="1875" y="2891"/>
                  </a:lnTo>
                  <a:lnTo>
                    <a:pt x="1875" y="2918"/>
                  </a:lnTo>
                  <a:lnTo>
                    <a:pt x="1875" y="3838"/>
                  </a:lnTo>
                  <a:lnTo>
                    <a:pt x="2038" y="3838"/>
                  </a:lnTo>
                  <a:lnTo>
                    <a:pt x="2038" y="2918"/>
                  </a:lnTo>
                  <a:lnTo>
                    <a:pt x="2038" y="2891"/>
                  </a:lnTo>
                  <a:lnTo>
                    <a:pt x="2053" y="2866"/>
                  </a:lnTo>
                  <a:lnTo>
                    <a:pt x="2326" y="2429"/>
                  </a:lnTo>
                  <a:close/>
                  <a:moveTo>
                    <a:pt x="2506" y="5533"/>
                  </a:moveTo>
                  <a:lnTo>
                    <a:pt x="1402" y="5631"/>
                  </a:lnTo>
                  <a:lnTo>
                    <a:pt x="1405" y="5656"/>
                  </a:lnTo>
                  <a:lnTo>
                    <a:pt x="1410" y="5681"/>
                  </a:lnTo>
                  <a:lnTo>
                    <a:pt x="1417" y="5705"/>
                  </a:lnTo>
                  <a:lnTo>
                    <a:pt x="1424" y="5729"/>
                  </a:lnTo>
                  <a:lnTo>
                    <a:pt x="1432" y="5753"/>
                  </a:lnTo>
                  <a:lnTo>
                    <a:pt x="1441" y="5776"/>
                  </a:lnTo>
                  <a:lnTo>
                    <a:pt x="1451" y="5798"/>
                  </a:lnTo>
                  <a:lnTo>
                    <a:pt x="1463" y="5820"/>
                  </a:lnTo>
                  <a:lnTo>
                    <a:pt x="1475" y="5842"/>
                  </a:lnTo>
                  <a:lnTo>
                    <a:pt x="1489" y="5862"/>
                  </a:lnTo>
                  <a:lnTo>
                    <a:pt x="1503" y="5883"/>
                  </a:lnTo>
                  <a:lnTo>
                    <a:pt x="1516" y="5902"/>
                  </a:lnTo>
                  <a:lnTo>
                    <a:pt x="1533" y="5921"/>
                  </a:lnTo>
                  <a:lnTo>
                    <a:pt x="1549" y="5938"/>
                  </a:lnTo>
                  <a:lnTo>
                    <a:pt x="1566" y="5956"/>
                  </a:lnTo>
                  <a:lnTo>
                    <a:pt x="1584" y="5973"/>
                  </a:lnTo>
                  <a:lnTo>
                    <a:pt x="1602" y="5988"/>
                  </a:lnTo>
                  <a:lnTo>
                    <a:pt x="1622" y="6003"/>
                  </a:lnTo>
                  <a:lnTo>
                    <a:pt x="1642" y="6017"/>
                  </a:lnTo>
                  <a:lnTo>
                    <a:pt x="1663" y="6031"/>
                  </a:lnTo>
                  <a:lnTo>
                    <a:pt x="1685" y="6043"/>
                  </a:lnTo>
                  <a:lnTo>
                    <a:pt x="1706" y="6055"/>
                  </a:lnTo>
                  <a:lnTo>
                    <a:pt x="1729" y="6065"/>
                  </a:lnTo>
                  <a:lnTo>
                    <a:pt x="1752" y="6074"/>
                  </a:lnTo>
                  <a:lnTo>
                    <a:pt x="1775" y="6082"/>
                  </a:lnTo>
                  <a:lnTo>
                    <a:pt x="1799" y="6091"/>
                  </a:lnTo>
                  <a:lnTo>
                    <a:pt x="1823" y="6096"/>
                  </a:lnTo>
                  <a:lnTo>
                    <a:pt x="1849" y="6102"/>
                  </a:lnTo>
                  <a:lnTo>
                    <a:pt x="1873" y="6106"/>
                  </a:lnTo>
                  <a:lnTo>
                    <a:pt x="1900" y="6109"/>
                  </a:lnTo>
                  <a:lnTo>
                    <a:pt x="1925" y="6110"/>
                  </a:lnTo>
                  <a:lnTo>
                    <a:pt x="1951" y="6111"/>
                  </a:lnTo>
                  <a:lnTo>
                    <a:pt x="1980" y="6110"/>
                  </a:lnTo>
                  <a:lnTo>
                    <a:pt x="2008" y="6109"/>
                  </a:lnTo>
                  <a:lnTo>
                    <a:pt x="2035" y="6106"/>
                  </a:lnTo>
                  <a:lnTo>
                    <a:pt x="2063" y="6100"/>
                  </a:lnTo>
                  <a:lnTo>
                    <a:pt x="2090" y="6094"/>
                  </a:lnTo>
                  <a:lnTo>
                    <a:pt x="2117" y="6087"/>
                  </a:lnTo>
                  <a:lnTo>
                    <a:pt x="2142" y="6078"/>
                  </a:lnTo>
                  <a:lnTo>
                    <a:pt x="2168" y="6067"/>
                  </a:lnTo>
                  <a:lnTo>
                    <a:pt x="2192" y="6057"/>
                  </a:lnTo>
                  <a:lnTo>
                    <a:pt x="2215" y="6044"/>
                  </a:lnTo>
                  <a:lnTo>
                    <a:pt x="2239" y="6031"/>
                  </a:lnTo>
                  <a:lnTo>
                    <a:pt x="2262" y="6016"/>
                  </a:lnTo>
                  <a:lnTo>
                    <a:pt x="2284" y="6001"/>
                  </a:lnTo>
                  <a:lnTo>
                    <a:pt x="2305" y="5985"/>
                  </a:lnTo>
                  <a:lnTo>
                    <a:pt x="2324" y="5968"/>
                  </a:lnTo>
                  <a:lnTo>
                    <a:pt x="2344" y="5949"/>
                  </a:lnTo>
                  <a:lnTo>
                    <a:pt x="2362" y="5929"/>
                  </a:lnTo>
                  <a:lnTo>
                    <a:pt x="2379" y="5909"/>
                  </a:lnTo>
                  <a:lnTo>
                    <a:pt x="2396" y="5889"/>
                  </a:lnTo>
                  <a:lnTo>
                    <a:pt x="2412" y="5866"/>
                  </a:lnTo>
                  <a:lnTo>
                    <a:pt x="2425" y="5844"/>
                  </a:lnTo>
                  <a:lnTo>
                    <a:pt x="2439" y="5821"/>
                  </a:lnTo>
                  <a:lnTo>
                    <a:pt x="2451" y="5797"/>
                  </a:lnTo>
                  <a:lnTo>
                    <a:pt x="2463" y="5772"/>
                  </a:lnTo>
                  <a:lnTo>
                    <a:pt x="2473" y="5747"/>
                  </a:lnTo>
                  <a:lnTo>
                    <a:pt x="2481" y="5721"/>
                  </a:lnTo>
                  <a:lnTo>
                    <a:pt x="2489" y="5695"/>
                  </a:lnTo>
                  <a:lnTo>
                    <a:pt x="2495" y="5668"/>
                  </a:lnTo>
                  <a:lnTo>
                    <a:pt x="2500" y="5641"/>
                  </a:lnTo>
                  <a:lnTo>
                    <a:pt x="2503" y="5613"/>
                  </a:lnTo>
                  <a:lnTo>
                    <a:pt x="2506" y="5584"/>
                  </a:lnTo>
                  <a:lnTo>
                    <a:pt x="2507" y="5556"/>
                  </a:lnTo>
                  <a:lnTo>
                    <a:pt x="2506" y="5533"/>
                  </a:lnTo>
                  <a:close/>
                  <a:moveTo>
                    <a:pt x="2908" y="4892"/>
                  </a:moveTo>
                  <a:lnTo>
                    <a:pt x="1018" y="5060"/>
                  </a:lnTo>
                  <a:lnTo>
                    <a:pt x="1015" y="5089"/>
                  </a:lnTo>
                  <a:lnTo>
                    <a:pt x="1015" y="5118"/>
                  </a:lnTo>
                  <a:lnTo>
                    <a:pt x="1017" y="5144"/>
                  </a:lnTo>
                  <a:lnTo>
                    <a:pt x="2906" y="4978"/>
                  </a:lnTo>
                  <a:lnTo>
                    <a:pt x="2908" y="4953"/>
                  </a:lnTo>
                  <a:lnTo>
                    <a:pt x="2910" y="4927"/>
                  </a:lnTo>
                  <a:lnTo>
                    <a:pt x="2910" y="4910"/>
                  </a:lnTo>
                  <a:lnTo>
                    <a:pt x="2908" y="4892"/>
                  </a:lnTo>
                  <a:close/>
                  <a:moveTo>
                    <a:pt x="2908" y="4171"/>
                  </a:moveTo>
                  <a:lnTo>
                    <a:pt x="1018" y="4337"/>
                  </a:lnTo>
                  <a:lnTo>
                    <a:pt x="1015" y="4368"/>
                  </a:lnTo>
                  <a:lnTo>
                    <a:pt x="1015" y="4397"/>
                  </a:lnTo>
                  <a:lnTo>
                    <a:pt x="1017" y="4423"/>
                  </a:lnTo>
                  <a:lnTo>
                    <a:pt x="2906" y="4257"/>
                  </a:lnTo>
                  <a:lnTo>
                    <a:pt x="2908" y="4232"/>
                  </a:lnTo>
                  <a:lnTo>
                    <a:pt x="2910" y="4206"/>
                  </a:lnTo>
                  <a:lnTo>
                    <a:pt x="2910" y="4189"/>
                  </a:lnTo>
                  <a:lnTo>
                    <a:pt x="2908" y="4171"/>
                  </a:lnTo>
                  <a:close/>
                </a:path>
              </a:pathLst>
            </a:custGeom>
            <a:solidFill>
              <a:schemeClr val="bg1">
                <a:lumMod val="95000"/>
              </a:schemeClr>
            </a:solidFill>
            <a:ln>
              <a:noFill/>
            </a:ln>
          </p:spPr>
          <p:txBody>
            <a:bodyPr lIns="83085" tIns="41543" rIns="83085" bIns="41543" anchor="ctr">
              <a:scene3d>
                <a:camera prst="orthographicFront"/>
                <a:lightRig rig="threePt" dir="t"/>
              </a:scene3d>
              <a:sp3d contourW="12700">
                <a:contourClr>
                  <a:srgbClr val="FFFFFF"/>
                </a:contourClr>
              </a:sp3d>
            </a:bodyPr>
            <a:lstStyle/>
            <a:p>
              <a:pPr algn="ctr">
                <a:defRPr/>
              </a:pPr>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0" name="组合 79"/>
          <p:cNvGrpSpPr/>
          <p:nvPr/>
        </p:nvGrpSpPr>
        <p:grpSpPr>
          <a:xfrm>
            <a:off x="3036869" y="4029472"/>
            <a:ext cx="4515179" cy="405859"/>
            <a:chOff x="4597712" y="4436542"/>
            <a:chExt cx="5699829" cy="511214"/>
          </a:xfrm>
          <a:effectLst>
            <a:outerShdw blurRad="50800" dist="38100" dir="2700000" algn="tl" rotWithShape="0">
              <a:prstClr val="black">
                <a:alpha val="40000"/>
              </a:prstClr>
            </a:outerShdw>
          </a:effectLst>
        </p:grpSpPr>
        <p:sp>
          <p:nvSpPr>
            <p:cNvPr id="81" name="Freeform 5"/>
            <p:cNvSpPr/>
            <p:nvPr/>
          </p:nvSpPr>
          <p:spPr bwMode="auto">
            <a:xfrm>
              <a:off x="4597712" y="4436542"/>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chemeClr val="accent5"/>
            </a:solidFill>
            <a:ln w="12700" cap="flat">
              <a:noFill/>
              <a:prstDash val="solid"/>
              <a:miter lim="800000"/>
            </a:ln>
          </p:spPr>
          <p:txBody>
            <a:bodyPr vert="horz" wrap="square" lIns="83085" tIns="41543" rIns="83085" bIns="41543" numCol="1" anchor="t" anchorCtr="0" compatLnSpc="1"/>
            <a:lstStyle/>
            <a:p>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TextBox 81"/>
            <p:cNvSpPr txBox="1"/>
            <p:nvPr/>
          </p:nvSpPr>
          <p:spPr>
            <a:xfrm>
              <a:off x="5533485" y="4523326"/>
              <a:ext cx="3247364" cy="36344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875" spc="-96" dirty="0">
                  <a:solidFill>
                    <a:schemeClr val="bg1">
                      <a:lumMod val="95000"/>
                    </a:schemeClr>
                  </a:solidFill>
                  <a:latin typeface="Arial" panose="020B0604020202020204" pitchFamily="34" charset="0"/>
                  <a:sym typeface="Arial" panose="020B0604020202020204" pitchFamily="34" charset="0"/>
                </a:rPr>
                <a:t>总结</a:t>
              </a:r>
              <a:endParaRPr lang="zh-CN" altLang="en-US" sz="1875" spc="-96" dirty="0">
                <a:solidFill>
                  <a:schemeClr val="bg1">
                    <a:lumMod val="95000"/>
                  </a:schemeClr>
                </a:solidFill>
                <a:latin typeface="Arial" panose="020B0604020202020204" pitchFamily="34" charset="0"/>
                <a:sym typeface="Arial" panose="020B0604020202020204" pitchFamily="34" charset="0"/>
              </a:endParaRPr>
            </a:p>
          </p:txBody>
        </p:sp>
        <p:sp>
          <p:nvSpPr>
            <p:cNvPr id="85" name="KSO_Shape"/>
            <p:cNvSpPr/>
            <p:nvPr/>
          </p:nvSpPr>
          <p:spPr bwMode="auto">
            <a:xfrm>
              <a:off x="9299109" y="4567191"/>
              <a:ext cx="350360" cy="218063"/>
            </a:xfrm>
            <a:custGeom>
              <a:avLst/>
              <a:gdLst>
                <a:gd name="T0" fmla="*/ 1009661 w 2006600"/>
                <a:gd name="T1" fmla="*/ 391160 h 1387475"/>
                <a:gd name="T2" fmla="*/ 1011251 w 2006600"/>
                <a:gd name="T3" fmla="*/ 509270 h 1387475"/>
                <a:gd name="T4" fmla="*/ 1084401 w 2006600"/>
                <a:gd name="T5" fmla="*/ 630555 h 1387475"/>
                <a:gd name="T6" fmla="*/ 1213209 w 2006600"/>
                <a:gd name="T7" fmla="*/ 691833 h 1387475"/>
                <a:gd name="T8" fmla="*/ 1322616 w 2006600"/>
                <a:gd name="T9" fmla="*/ 683895 h 1387475"/>
                <a:gd name="T10" fmla="*/ 1373821 w 2006600"/>
                <a:gd name="T11" fmla="*/ 722948 h 1387475"/>
                <a:gd name="T12" fmla="*/ 1348695 w 2006600"/>
                <a:gd name="T13" fmla="*/ 830580 h 1387475"/>
                <a:gd name="T14" fmla="*/ 1289857 w 2006600"/>
                <a:gd name="T15" fmla="*/ 930276 h 1387475"/>
                <a:gd name="T16" fmla="*/ 1172499 w 2006600"/>
                <a:gd name="T17" fmla="*/ 1024573 h 1387475"/>
                <a:gd name="T18" fmla="*/ 1069135 w 2006600"/>
                <a:gd name="T19" fmla="*/ 1059498 h 1387475"/>
                <a:gd name="T20" fmla="*/ 955912 w 2006600"/>
                <a:gd name="T21" fmla="*/ 1062356 h 1387475"/>
                <a:gd name="T22" fmla="*/ 850321 w 2006600"/>
                <a:gd name="T23" fmla="*/ 1032511 h 1387475"/>
                <a:gd name="T24" fmla="*/ 740914 w 2006600"/>
                <a:gd name="T25" fmla="*/ 956628 h 1387475"/>
                <a:gd name="T26" fmla="*/ 664902 w 2006600"/>
                <a:gd name="T27" fmla="*/ 847408 h 1387475"/>
                <a:gd name="T28" fmla="*/ 634688 w 2006600"/>
                <a:gd name="T29" fmla="*/ 741998 h 1387475"/>
                <a:gd name="T30" fmla="*/ 637550 w 2006600"/>
                <a:gd name="T31" fmla="*/ 628968 h 1387475"/>
                <a:gd name="T32" fmla="*/ 672535 w 2006600"/>
                <a:gd name="T33" fmla="*/ 525780 h 1387475"/>
                <a:gd name="T34" fmla="*/ 767312 w 2006600"/>
                <a:gd name="T35" fmla="*/ 408623 h 1387475"/>
                <a:gd name="T36" fmla="*/ 867178 w 2006600"/>
                <a:gd name="T37" fmla="*/ 349885 h 1387475"/>
                <a:gd name="T38" fmla="*/ 974676 w 2006600"/>
                <a:gd name="T39" fmla="*/ 324803 h 1387475"/>
                <a:gd name="T40" fmla="*/ 889318 w 2006600"/>
                <a:gd name="T41" fmla="*/ 202109 h 1387475"/>
                <a:gd name="T42" fmla="*/ 752158 w 2006600"/>
                <a:gd name="T43" fmla="*/ 256364 h 1387475"/>
                <a:gd name="T44" fmla="*/ 637858 w 2006600"/>
                <a:gd name="T45" fmla="*/ 346155 h 1387475"/>
                <a:gd name="T46" fmla="*/ 553720 w 2006600"/>
                <a:gd name="T47" fmla="*/ 464501 h 1387475"/>
                <a:gd name="T48" fmla="*/ 506412 w 2006600"/>
                <a:gd name="T49" fmla="*/ 604740 h 1387475"/>
                <a:gd name="T50" fmla="*/ 502602 w 2006600"/>
                <a:gd name="T51" fmla="*/ 758304 h 1387475"/>
                <a:gd name="T52" fmla="*/ 543242 w 2006600"/>
                <a:gd name="T53" fmla="*/ 901399 h 1387475"/>
                <a:gd name="T54" fmla="*/ 621665 w 2006600"/>
                <a:gd name="T55" fmla="*/ 1023552 h 1387475"/>
                <a:gd name="T56" fmla="*/ 731203 w 2006600"/>
                <a:gd name="T57" fmla="*/ 1118737 h 1387475"/>
                <a:gd name="T58" fmla="*/ 865188 w 2006600"/>
                <a:gd name="T59" fmla="*/ 1179338 h 1387475"/>
                <a:gd name="T60" fmla="*/ 1016317 w 2006600"/>
                <a:gd name="T61" fmla="*/ 1198058 h 1387475"/>
                <a:gd name="T62" fmla="*/ 1164907 w 2006600"/>
                <a:gd name="T63" fmla="*/ 1171723 h 1387475"/>
                <a:gd name="T64" fmla="*/ 1295400 w 2006600"/>
                <a:gd name="T65" fmla="*/ 1105094 h 1387475"/>
                <a:gd name="T66" fmla="*/ 1400175 w 2006600"/>
                <a:gd name="T67" fmla="*/ 1005150 h 1387475"/>
                <a:gd name="T68" fmla="*/ 1473200 w 2006600"/>
                <a:gd name="T69" fmla="*/ 878554 h 1387475"/>
                <a:gd name="T70" fmla="*/ 1506537 w 2006600"/>
                <a:gd name="T71" fmla="*/ 732605 h 1387475"/>
                <a:gd name="T72" fmla="*/ 1495107 w 2006600"/>
                <a:gd name="T73" fmla="*/ 580309 h 1387475"/>
                <a:gd name="T74" fmla="*/ 1441133 w 2006600"/>
                <a:gd name="T75" fmla="*/ 442926 h 1387475"/>
                <a:gd name="T76" fmla="*/ 1351280 w 2006600"/>
                <a:gd name="T77" fmla="*/ 329022 h 1387475"/>
                <a:gd name="T78" fmla="*/ 1232853 w 2006600"/>
                <a:gd name="T79" fmla="*/ 244625 h 1387475"/>
                <a:gd name="T80" fmla="*/ 1092517 w 2006600"/>
                <a:gd name="T81" fmla="*/ 197349 h 1387475"/>
                <a:gd name="T82" fmla="*/ 1067117 w 2006600"/>
                <a:gd name="T83" fmla="*/ 2221 h 1387475"/>
                <a:gd name="T84" fmla="*/ 1316355 w 2006600"/>
                <a:gd name="T85" fmla="*/ 48227 h 1387475"/>
                <a:gd name="T86" fmla="*/ 1546543 w 2006600"/>
                <a:gd name="T87" fmla="*/ 149440 h 1387475"/>
                <a:gd name="T88" fmla="*/ 1745297 w 2006600"/>
                <a:gd name="T89" fmla="*/ 297611 h 1387475"/>
                <a:gd name="T90" fmla="*/ 1900555 w 2006600"/>
                <a:gd name="T91" fmla="*/ 485442 h 1387475"/>
                <a:gd name="T92" fmla="*/ 2000885 w 2006600"/>
                <a:gd name="T93" fmla="*/ 704684 h 1387475"/>
                <a:gd name="T94" fmla="*/ 1921510 w 2006600"/>
                <a:gd name="T95" fmla="*/ 911552 h 1387475"/>
                <a:gd name="T96" fmla="*/ 1774507 w 2006600"/>
                <a:gd name="T97" fmla="*/ 1088913 h 1387475"/>
                <a:gd name="T98" fmla="*/ 1582103 w 2006600"/>
                <a:gd name="T99" fmla="*/ 1231055 h 1387475"/>
                <a:gd name="T100" fmla="*/ 1356677 w 2006600"/>
                <a:gd name="T101" fmla="*/ 1331316 h 1387475"/>
                <a:gd name="T102" fmla="*/ 1109345 w 2006600"/>
                <a:gd name="T103" fmla="*/ 1382399 h 1387475"/>
                <a:gd name="T104" fmla="*/ 852805 w 2006600"/>
                <a:gd name="T105" fmla="*/ 1377639 h 1387475"/>
                <a:gd name="T106" fmla="*/ 611187 w 2006600"/>
                <a:gd name="T107" fmla="*/ 1317990 h 1387475"/>
                <a:gd name="T108" fmla="*/ 397510 w 2006600"/>
                <a:gd name="T109" fmla="*/ 1210114 h 1387475"/>
                <a:gd name="T110" fmla="*/ 216852 w 2006600"/>
                <a:gd name="T111" fmla="*/ 1061309 h 1387475"/>
                <a:gd name="T112" fmla="*/ 75882 w 2006600"/>
                <a:gd name="T113" fmla="*/ 879189 h 1387475"/>
                <a:gd name="T114" fmla="*/ 22225 w 2006600"/>
                <a:gd name="T115" fmla="*/ 666610 h 1387475"/>
                <a:gd name="T116" fmla="*/ 140970 w 2006600"/>
                <a:gd name="T117" fmla="*/ 451810 h 1387475"/>
                <a:gd name="T118" fmla="*/ 302260 w 2006600"/>
                <a:gd name="T119" fmla="*/ 270324 h 1387475"/>
                <a:gd name="T120" fmla="*/ 500380 w 2006600"/>
                <a:gd name="T121" fmla="*/ 128817 h 1387475"/>
                <a:gd name="T122" fmla="*/ 728980 w 2006600"/>
                <a:gd name="T123" fmla="*/ 36487 h 1387475"/>
                <a:gd name="T124" fmla="*/ 981393 w 2006600"/>
                <a:gd name="T125" fmla="*/ 317 h 1387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06600" h="1387475">
                  <a:moveTo>
                    <a:pt x="1003300" y="323850"/>
                  </a:moveTo>
                  <a:lnTo>
                    <a:pt x="1019520" y="324168"/>
                  </a:lnTo>
                  <a:lnTo>
                    <a:pt x="1035740" y="325120"/>
                  </a:lnTo>
                  <a:lnTo>
                    <a:pt x="1031924" y="332423"/>
                  </a:lnTo>
                  <a:lnTo>
                    <a:pt x="1028425" y="339090"/>
                  </a:lnTo>
                  <a:lnTo>
                    <a:pt x="1025245" y="346075"/>
                  </a:lnTo>
                  <a:lnTo>
                    <a:pt x="1022065" y="353378"/>
                  </a:lnTo>
                  <a:lnTo>
                    <a:pt x="1019202" y="360680"/>
                  </a:lnTo>
                  <a:lnTo>
                    <a:pt x="1016658" y="367983"/>
                  </a:lnTo>
                  <a:lnTo>
                    <a:pt x="1014113" y="375285"/>
                  </a:lnTo>
                  <a:lnTo>
                    <a:pt x="1011887" y="383223"/>
                  </a:lnTo>
                  <a:lnTo>
                    <a:pt x="1009661" y="391160"/>
                  </a:lnTo>
                  <a:lnTo>
                    <a:pt x="1008071" y="398780"/>
                  </a:lnTo>
                  <a:lnTo>
                    <a:pt x="1006480" y="406718"/>
                  </a:lnTo>
                  <a:lnTo>
                    <a:pt x="1005526" y="414655"/>
                  </a:lnTo>
                  <a:lnTo>
                    <a:pt x="1004572" y="422910"/>
                  </a:lnTo>
                  <a:lnTo>
                    <a:pt x="1003618" y="430848"/>
                  </a:lnTo>
                  <a:lnTo>
                    <a:pt x="1003300" y="439103"/>
                  </a:lnTo>
                  <a:lnTo>
                    <a:pt x="1003300" y="447358"/>
                  </a:lnTo>
                  <a:lnTo>
                    <a:pt x="1003618" y="460058"/>
                  </a:lnTo>
                  <a:lnTo>
                    <a:pt x="1004572" y="472758"/>
                  </a:lnTo>
                  <a:lnTo>
                    <a:pt x="1006162" y="485140"/>
                  </a:lnTo>
                  <a:lnTo>
                    <a:pt x="1008389" y="497205"/>
                  </a:lnTo>
                  <a:lnTo>
                    <a:pt x="1011251" y="509270"/>
                  </a:lnTo>
                  <a:lnTo>
                    <a:pt x="1014432" y="521018"/>
                  </a:lnTo>
                  <a:lnTo>
                    <a:pt x="1018248" y="532448"/>
                  </a:lnTo>
                  <a:lnTo>
                    <a:pt x="1022701" y="543560"/>
                  </a:lnTo>
                  <a:lnTo>
                    <a:pt x="1027471" y="554673"/>
                  </a:lnTo>
                  <a:lnTo>
                    <a:pt x="1033196" y="565150"/>
                  </a:lnTo>
                  <a:lnTo>
                    <a:pt x="1038921" y="575628"/>
                  </a:lnTo>
                  <a:lnTo>
                    <a:pt x="1045600" y="585470"/>
                  </a:lnTo>
                  <a:lnTo>
                    <a:pt x="1052597" y="595313"/>
                  </a:lnTo>
                  <a:lnTo>
                    <a:pt x="1059594" y="604838"/>
                  </a:lnTo>
                  <a:lnTo>
                    <a:pt x="1067545" y="613728"/>
                  </a:lnTo>
                  <a:lnTo>
                    <a:pt x="1075814" y="622300"/>
                  </a:lnTo>
                  <a:lnTo>
                    <a:pt x="1084401" y="630555"/>
                  </a:lnTo>
                  <a:lnTo>
                    <a:pt x="1093306" y="638175"/>
                  </a:lnTo>
                  <a:lnTo>
                    <a:pt x="1102848" y="645478"/>
                  </a:lnTo>
                  <a:lnTo>
                    <a:pt x="1112389" y="652463"/>
                  </a:lnTo>
                  <a:lnTo>
                    <a:pt x="1122566" y="658813"/>
                  </a:lnTo>
                  <a:lnTo>
                    <a:pt x="1132744" y="664845"/>
                  </a:lnTo>
                  <a:lnTo>
                    <a:pt x="1143557" y="670243"/>
                  </a:lnTo>
                  <a:lnTo>
                    <a:pt x="1154689" y="675323"/>
                  </a:lnTo>
                  <a:lnTo>
                    <a:pt x="1165820" y="679450"/>
                  </a:lnTo>
                  <a:lnTo>
                    <a:pt x="1177270" y="683578"/>
                  </a:lnTo>
                  <a:lnTo>
                    <a:pt x="1189037" y="686753"/>
                  </a:lnTo>
                  <a:lnTo>
                    <a:pt x="1201123" y="689610"/>
                  </a:lnTo>
                  <a:lnTo>
                    <a:pt x="1213209" y="691833"/>
                  </a:lnTo>
                  <a:lnTo>
                    <a:pt x="1225613" y="693420"/>
                  </a:lnTo>
                  <a:lnTo>
                    <a:pt x="1238016" y="694055"/>
                  </a:lnTo>
                  <a:lnTo>
                    <a:pt x="1251056" y="694690"/>
                  </a:lnTo>
                  <a:lnTo>
                    <a:pt x="1259325" y="694690"/>
                  </a:lnTo>
                  <a:lnTo>
                    <a:pt x="1267276" y="694055"/>
                  </a:lnTo>
                  <a:lnTo>
                    <a:pt x="1275545" y="693420"/>
                  </a:lnTo>
                  <a:lnTo>
                    <a:pt x="1283815" y="692468"/>
                  </a:lnTo>
                  <a:lnTo>
                    <a:pt x="1291766" y="691198"/>
                  </a:lnTo>
                  <a:lnTo>
                    <a:pt x="1299399" y="689928"/>
                  </a:lnTo>
                  <a:lnTo>
                    <a:pt x="1307350" y="688023"/>
                  </a:lnTo>
                  <a:lnTo>
                    <a:pt x="1315301" y="686118"/>
                  </a:lnTo>
                  <a:lnTo>
                    <a:pt x="1322616" y="683895"/>
                  </a:lnTo>
                  <a:lnTo>
                    <a:pt x="1330249" y="681355"/>
                  </a:lnTo>
                  <a:lnTo>
                    <a:pt x="1337564" y="678815"/>
                  </a:lnTo>
                  <a:lnTo>
                    <a:pt x="1345197" y="675958"/>
                  </a:lnTo>
                  <a:lnTo>
                    <a:pt x="1352194" y="672783"/>
                  </a:lnTo>
                  <a:lnTo>
                    <a:pt x="1359509" y="669608"/>
                  </a:lnTo>
                  <a:lnTo>
                    <a:pt x="1366188" y="666115"/>
                  </a:lnTo>
                  <a:lnTo>
                    <a:pt x="1372867" y="661988"/>
                  </a:lnTo>
                  <a:lnTo>
                    <a:pt x="1374139" y="678498"/>
                  </a:lnTo>
                  <a:lnTo>
                    <a:pt x="1374775" y="694690"/>
                  </a:lnTo>
                  <a:lnTo>
                    <a:pt x="1374457" y="704215"/>
                  </a:lnTo>
                  <a:lnTo>
                    <a:pt x="1374139" y="713740"/>
                  </a:lnTo>
                  <a:lnTo>
                    <a:pt x="1373821" y="722948"/>
                  </a:lnTo>
                  <a:lnTo>
                    <a:pt x="1372549" y="732790"/>
                  </a:lnTo>
                  <a:lnTo>
                    <a:pt x="1371595" y="741998"/>
                  </a:lnTo>
                  <a:lnTo>
                    <a:pt x="1370640" y="751205"/>
                  </a:lnTo>
                  <a:lnTo>
                    <a:pt x="1368732" y="760413"/>
                  </a:lnTo>
                  <a:lnTo>
                    <a:pt x="1366824" y="769303"/>
                  </a:lnTo>
                  <a:lnTo>
                    <a:pt x="1365234" y="778193"/>
                  </a:lnTo>
                  <a:lnTo>
                    <a:pt x="1363007" y="787083"/>
                  </a:lnTo>
                  <a:lnTo>
                    <a:pt x="1360463" y="795973"/>
                  </a:lnTo>
                  <a:lnTo>
                    <a:pt x="1357919" y="804863"/>
                  </a:lnTo>
                  <a:lnTo>
                    <a:pt x="1355056" y="813435"/>
                  </a:lnTo>
                  <a:lnTo>
                    <a:pt x="1351876" y="822008"/>
                  </a:lnTo>
                  <a:lnTo>
                    <a:pt x="1348695" y="830580"/>
                  </a:lnTo>
                  <a:lnTo>
                    <a:pt x="1345515" y="839153"/>
                  </a:lnTo>
                  <a:lnTo>
                    <a:pt x="1342017" y="847408"/>
                  </a:lnTo>
                  <a:lnTo>
                    <a:pt x="1337882" y="855663"/>
                  </a:lnTo>
                  <a:lnTo>
                    <a:pt x="1334065" y="863283"/>
                  </a:lnTo>
                  <a:lnTo>
                    <a:pt x="1329931" y="871538"/>
                  </a:lnTo>
                  <a:lnTo>
                    <a:pt x="1325478" y="879158"/>
                  </a:lnTo>
                  <a:lnTo>
                    <a:pt x="1321026" y="886778"/>
                  </a:lnTo>
                  <a:lnTo>
                    <a:pt x="1316255" y="894398"/>
                  </a:lnTo>
                  <a:lnTo>
                    <a:pt x="1311166" y="901700"/>
                  </a:lnTo>
                  <a:lnTo>
                    <a:pt x="1306396" y="909320"/>
                  </a:lnTo>
                  <a:lnTo>
                    <a:pt x="1300989" y="916305"/>
                  </a:lnTo>
                  <a:lnTo>
                    <a:pt x="1289857" y="930276"/>
                  </a:lnTo>
                  <a:lnTo>
                    <a:pt x="1278090" y="943928"/>
                  </a:lnTo>
                  <a:lnTo>
                    <a:pt x="1266004" y="956628"/>
                  </a:lnTo>
                  <a:lnTo>
                    <a:pt x="1252964" y="969011"/>
                  </a:lnTo>
                  <a:lnTo>
                    <a:pt x="1239606" y="980758"/>
                  </a:lnTo>
                  <a:lnTo>
                    <a:pt x="1225295" y="991553"/>
                  </a:lnTo>
                  <a:lnTo>
                    <a:pt x="1218297" y="996951"/>
                  </a:lnTo>
                  <a:lnTo>
                    <a:pt x="1210983" y="1002031"/>
                  </a:lnTo>
                  <a:lnTo>
                    <a:pt x="1203667" y="1006793"/>
                  </a:lnTo>
                  <a:lnTo>
                    <a:pt x="1195716" y="1011873"/>
                  </a:lnTo>
                  <a:lnTo>
                    <a:pt x="1188083" y="1016318"/>
                  </a:lnTo>
                  <a:lnTo>
                    <a:pt x="1180450" y="1020763"/>
                  </a:lnTo>
                  <a:lnTo>
                    <a:pt x="1172499" y="1024573"/>
                  </a:lnTo>
                  <a:lnTo>
                    <a:pt x="1164230" y="1029018"/>
                  </a:lnTo>
                  <a:lnTo>
                    <a:pt x="1155961" y="1032511"/>
                  </a:lnTo>
                  <a:lnTo>
                    <a:pt x="1148010" y="1036003"/>
                  </a:lnTo>
                  <a:lnTo>
                    <a:pt x="1139423" y="1039813"/>
                  </a:lnTo>
                  <a:lnTo>
                    <a:pt x="1131154" y="1042988"/>
                  </a:lnTo>
                  <a:lnTo>
                    <a:pt x="1122566" y="1046163"/>
                  </a:lnTo>
                  <a:lnTo>
                    <a:pt x="1113661" y="1048703"/>
                  </a:lnTo>
                  <a:lnTo>
                    <a:pt x="1105074" y="1051561"/>
                  </a:lnTo>
                  <a:lnTo>
                    <a:pt x="1096169" y="1053466"/>
                  </a:lnTo>
                  <a:lnTo>
                    <a:pt x="1087264" y="1056006"/>
                  </a:lnTo>
                  <a:lnTo>
                    <a:pt x="1078358" y="1057911"/>
                  </a:lnTo>
                  <a:lnTo>
                    <a:pt x="1069135" y="1059498"/>
                  </a:lnTo>
                  <a:lnTo>
                    <a:pt x="1059594" y="1061086"/>
                  </a:lnTo>
                  <a:lnTo>
                    <a:pt x="1050370" y="1062356"/>
                  </a:lnTo>
                  <a:lnTo>
                    <a:pt x="1041147" y="1063626"/>
                  </a:lnTo>
                  <a:lnTo>
                    <a:pt x="1031924" y="1064261"/>
                  </a:lnTo>
                  <a:lnTo>
                    <a:pt x="1022383" y="1064896"/>
                  </a:lnTo>
                  <a:lnTo>
                    <a:pt x="1012841" y="1065213"/>
                  </a:lnTo>
                  <a:lnTo>
                    <a:pt x="1003300" y="1065213"/>
                  </a:lnTo>
                  <a:lnTo>
                    <a:pt x="993759" y="1065213"/>
                  </a:lnTo>
                  <a:lnTo>
                    <a:pt x="984218" y="1064896"/>
                  </a:lnTo>
                  <a:lnTo>
                    <a:pt x="974676" y="1064261"/>
                  </a:lnTo>
                  <a:lnTo>
                    <a:pt x="965135" y="1063626"/>
                  </a:lnTo>
                  <a:lnTo>
                    <a:pt x="955912" y="1062356"/>
                  </a:lnTo>
                  <a:lnTo>
                    <a:pt x="946688" y="1061086"/>
                  </a:lnTo>
                  <a:lnTo>
                    <a:pt x="937783" y="1059498"/>
                  </a:lnTo>
                  <a:lnTo>
                    <a:pt x="928560" y="1057911"/>
                  </a:lnTo>
                  <a:lnTo>
                    <a:pt x="919655" y="1056006"/>
                  </a:lnTo>
                  <a:lnTo>
                    <a:pt x="910750" y="1053466"/>
                  </a:lnTo>
                  <a:lnTo>
                    <a:pt x="901526" y="1051561"/>
                  </a:lnTo>
                  <a:lnTo>
                    <a:pt x="892621" y="1048703"/>
                  </a:lnTo>
                  <a:lnTo>
                    <a:pt x="884034" y="1046163"/>
                  </a:lnTo>
                  <a:lnTo>
                    <a:pt x="875765" y="1042988"/>
                  </a:lnTo>
                  <a:lnTo>
                    <a:pt x="867178" y="1039813"/>
                  </a:lnTo>
                  <a:lnTo>
                    <a:pt x="858908" y="1036003"/>
                  </a:lnTo>
                  <a:lnTo>
                    <a:pt x="850321" y="1032511"/>
                  </a:lnTo>
                  <a:lnTo>
                    <a:pt x="842370" y="1029018"/>
                  </a:lnTo>
                  <a:lnTo>
                    <a:pt x="834101" y="1024573"/>
                  </a:lnTo>
                  <a:lnTo>
                    <a:pt x="826468" y="1020763"/>
                  </a:lnTo>
                  <a:lnTo>
                    <a:pt x="818517" y="1016318"/>
                  </a:lnTo>
                  <a:lnTo>
                    <a:pt x="810566" y="1011873"/>
                  </a:lnTo>
                  <a:lnTo>
                    <a:pt x="803251" y="1006793"/>
                  </a:lnTo>
                  <a:lnTo>
                    <a:pt x="795618" y="1002031"/>
                  </a:lnTo>
                  <a:lnTo>
                    <a:pt x="788303" y="996951"/>
                  </a:lnTo>
                  <a:lnTo>
                    <a:pt x="780988" y="991553"/>
                  </a:lnTo>
                  <a:lnTo>
                    <a:pt x="767312" y="980758"/>
                  </a:lnTo>
                  <a:lnTo>
                    <a:pt x="753636" y="969011"/>
                  </a:lnTo>
                  <a:lnTo>
                    <a:pt x="740914" y="956628"/>
                  </a:lnTo>
                  <a:lnTo>
                    <a:pt x="728192" y="943928"/>
                  </a:lnTo>
                  <a:lnTo>
                    <a:pt x="716743" y="930276"/>
                  </a:lnTo>
                  <a:lnTo>
                    <a:pt x="705929" y="916305"/>
                  </a:lnTo>
                  <a:lnTo>
                    <a:pt x="700523" y="909320"/>
                  </a:lnTo>
                  <a:lnTo>
                    <a:pt x="695434" y="901700"/>
                  </a:lnTo>
                  <a:lnTo>
                    <a:pt x="690345" y="894398"/>
                  </a:lnTo>
                  <a:lnTo>
                    <a:pt x="685893" y="886778"/>
                  </a:lnTo>
                  <a:lnTo>
                    <a:pt x="681122" y="879158"/>
                  </a:lnTo>
                  <a:lnTo>
                    <a:pt x="676669" y="871538"/>
                  </a:lnTo>
                  <a:lnTo>
                    <a:pt x="672535" y="863283"/>
                  </a:lnTo>
                  <a:lnTo>
                    <a:pt x="668718" y="855663"/>
                  </a:lnTo>
                  <a:lnTo>
                    <a:pt x="664902" y="847408"/>
                  </a:lnTo>
                  <a:lnTo>
                    <a:pt x="661085" y="839153"/>
                  </a:lnTo>
                  <a:lnTo>
                    <a:pt x="657587" y="830580"/>
                  </a:lnTo>
                  <a:lnTo>
                    <a:pt x="654406" y="822008"/>
                  </a:lnTo>
                  <a:lnTo>
                    <a:pt x="651544" y="813435"/>
                  </a:lnTo>
                  <a:lnTo>
                    <a:pt x="648682" y="804863"/>
                  </a:lnTo>
                  <a:lnTo>
                    <a:pt x="645819" y="795973"/>
                  </a:lnTo>
                  <a:lnTo>
                    <a:pt x="643593" y="787083"/>
                  </a:lnTo>
                  <a:lnTo>
                    <a:pt x="641367" y="778193"/>
                  </a:lnTo>
                  <a:lnTo>
                    <a:pt x="639458" y="769303"/>
                  </a:lnTo>
                  <a:lnTo>
                    <a:pt x="637550" y="760413"/>
                  </a:lnTo>
                  <a:lnTo>
                    <a:pt x="636278" y="751205"/>
                  </a:lnTo>
                  <a:lnTo>
                    <a:pt x="634688" y="741998"/>
                  </a:lnTo>
                  <a:lnTo>
                    <a:pt x="633734" y="732790"/>
                  </a:lnTo>
                  <a:lnTo>
                    <a:pt x="633097" y="722948"/>
                  </a:lnTo>
                  <a:lnTo>
                    <a:pt x="632143" y="713740"/>
                  </a:lnTo>
                  <a:lnTo>
                    <a:pt x="631825" y="704215"/>
                  </a:lnTo>
                  <a:lnTo>
                    <a:pt x="631825" y="694690"/>
                  </a:lnTo>
                  <a:lnTo>
                    <a:pt x="631825" y="684848"/>
                  </a:lnTo>
                  <a:lnTo>
                    <a:pt x="632143" y="675640"/>
                  </a:lnTo>
                  <a:lnTo>
                    <a:pt x="633097" y="666115"/>
                  </a:lnTo>
                  <a:lnTo>
                    <a:pt x="633734" y="656908"/>
                  </a:lnTo>
                  <a:lnTo>
                    <a:pt x="634688" y="647383"/>
                  </a:lnTo>
                  <a:lnTo>
                    <a:pt x="636278" y="638175"/>
                  </a:lnTo>
                  <a:lnTo>
                    <a:pt x="637550" y="628968"/>
                  </a:lnTo>
                  <a:lnTo>
                    <a:pt x="639458" y="620078"/>
                  </a:lnTo>
                  <a:lnTo>
                    <a:pt x="641367" y="610870"/>
                  </a:lnTo>
                  <a:lnTo>
                    <a:pt x="643593" y="601980"/>
                  </a:lnTo>
                  <a:lnTo>
                    <a:pt x="645819" y="593090"/>
                  </a:lnTo>
                  <a:lnTo>
                    <a:pt x="648682" y="584518"/>
                  </a:lnTo>
                  <a:lnTo>
                    <a:pt x="651544" y="575628"/>
                  </a:lnTo>
                  <a:lnTo>
                    <a:pt x="654406" y="567055"/>
                  </a:lnTo>
                  <a:lnTo>
                    <a:pt x="657587" y="558800"/>
                  </a:lnTo>
                  <a:lnTo>
                    <a:pt x="661085" y="550228"/>
                  </a:lnTo>
                  <a:lnTo>
                    <a:pt x="664902" y="541973"/>
                  </a:lnTo>
                  <a:lnTo>
                    <a:pt x="668718" y="534035"/>
                  </a:lnTo>
                  <a:lnTo>
                    <a:pt x="672535" y="525780"/>
                  </a:lnTo>
                  <a:lnTo>
                    <a:pt x="676669" y="517843"/>
                  </a:lnTo>
                  <a:lnTo>
                    <a:pt x="681122" y="509905"/>
                  </a:lnTo>
                  <a:lnTo>
                    <a:pt x="685893" y="502603"/>
                  </a:lnTo>
                  <a:lnTo>
                    <a:pt x="690345" y="494665"/>
                  </a:lnTo>
                  <a:lnTo>
                    <a:pt x="695434" y="487363"/>
                  </a:lnTo>
                  <a:lnTo>
                    <a:pt x="700523" y="480060"/>
                  </a:lnTo>
                  <a:lnTo>
                    <a:pt x="705929" y="472758"/>
                  </a:lnTo>
                  <a:lnTo>
                    <a:pt x="716743" y="458788"/>
                  </a:lnTo>
                  <a:lnTo>
                    <a:pt x="728192" y="445135"/>
                  </a:lnTo>
                  <a:lnTo>
                    <a:pt x="740914" y="432435"/>
                  </a:lnTo>
                  <a:lnTo>
                    <a:pt x="753636" y="420370"/>
                  </a:lnTo>
                  <a:lnTo>
                    <a:pt x="767312" y="408623"/>
                  </a:lnTo>
                  <a:lnTo>
                    <a:pt x="780988" y="397510"/>
                  </a:lnTo>
                  <a:lnTo>
                    <a:pt x="788303" y="392113"/>
                  </a:lnTo>
                  <a:lnTo>
                    <a:pt x="795618" y="387033"/>
                  </a:lnTo>
                  <a:lnTo>
                    <a:pt x="803251" y="382270"/>
                  </a:lnTo>
                  <a:lnTo>
                    <a:pt x="810566" y="377508"/>
                  </a:lnTo>
                  <a:lnTo>
                    <a:pt x="818517" y="373063"/>
                  </a:lnTo>
                  <a:lnTo>
                    <a:pt x="826468" y="368618"/>
                  </a:lnTo>
                  <a:lnTo>
                    <a:pt x="834101" y="364490"/>
                  </a:lnTo>
                  <a:lnTo>
                    <a:pt x="842370" y="360363"/>
                  </a:lnTo>
                  <a:lnTo>
                    <a:pt x="850321" y="356553"/>
                  </a:lnTo>
                  <a:lnTo>
                    <a:pt x="858908" y="353060"/>
                  </a:lnTo>
                  <a:lnTo>
                    <a:pt x="867178" y="349885"/>
                  </a:lnTo>
                  <a:lnTo>
                    <a:pt x="875765" y="346710"/>
                  </a:lnTo>
                  <a:lnTo>
                    <a:pt x="884034" y="343218"/>
                  </a:lnTo>
                  <a:lnTo>
                    <a:pt x="892621" y="340360"/>
                  </a:lnTo>
                  <a:lnTo>
                    <a:pt x="901526" y="338138"/>
                  </a:lnTo>
                  <a:lnTo>
                    <a:pt x="910750" y="335598"/>
                  </a:lnTo>
                  <a:lnTo>
                    <a:pt x="919655" y="333375"/>
                  </a:lnTo>
                  <a:lnTo>
                    <a:pt x="928560" y="331470"/>
                  </a:lnTo>
                  <a:lnTo>
                    <a:pt x="937783" y="329883"/>
                  </a:lnTo>
                  <a:lnTo>
                    <a:pt x="946688" y="327978"/>
                  </a:lnTo>
                  <a:lnTo>
                    <a:pt x="955912" y="327025"/>
                  </a:lnTo>
                  <a:lnTo>
                    <a:pt x="965135" y="326073"/>
                  </a:lnTo>
                  <a:lnTo>
                    <a:pt x="974676" y="324803"/>
                  </a:lnTo>
                  <a:lnTo>
                    <a:pt x="984218" y="324485"/>
                  </a:lnTo>
                  <a:lnTo>
                    <a:pt x="993759" y="324168"/>
                  </a:lnTo>
                  <a:lnTo>
                    <a:pt x="1003300" y="323850"/>
                  </a:lnTo>
                  <a:close/>
                  <a:moveTo>
                    <a:pt x="990283" y="189417"/>
                  </a:moveTo>
                  <a:lnTo>
                    <a:pt x="977265" y="190052"/>
                  </a:lnTo>
                  <a:lnTo>
                    <a:pt x="964565" y="190687"/>
                  </a:lnTo>
                  <a:lnTo>
                    <a:pt x="951865" y="191956"/>
                  </a:lnTo>
                  <a:lnTo>
                    <a:pt x="939165" y="193225"/>
                  </a:lnTo>
                  <a:lnTo>
                    <a:pt x="926465" y="195129"/>
                  </a:lnTo>
                  <a:lnTo>
                    <a:pt x="914083" y="197349"/>
                  </a:lnTo>
                  <a:lnTo>
                    <a:pt x="901383" y="199888"/>
                  </a:lnTo>
                  <a:lnTo>
                    <a:pt x="889318" y="202109"/>
                  </a:lnTo>
                  <a:lnTo>
                    <a:pt x="877253" y="205282"/>
                  </a:lnTo>
                  <a:lnTo>
                    <a:pt x="865188" y="208772"/>
                  </a:lnTo>
                  <a:lnTo>
                    <a:pt x="853440" y="212262"/>
                  </a:lnTo>
                  <a:lnTo>
                    <a:pt x="841693" y="216069"/>
                  </a:lnTo>
                  <a:lnTo>
                    <a:pt x="829945" y="219877"/>
                  </a:lnTo>
                  <a:lnTo>
                    <a:pt x="818515" y="224319"/>
                  </a:lnTo>
                  <a:lnTo>
                    <a:pt x="807085" y="228760"/>
                  </a:lnTo>
                  <a:lnTo>
                    <a:pt x="795655" y="233837"/>
                  </a:lnTo>
                  <a:lnTo>
                    <a:pt x="784543" y="239231"/>
                  </a:lnTo>
                  <a:lnTo>
                    <a:pt x="773748" y="244625"/>
                  </a:lnTo>
                  <a:lnTo>
                    <a:pt x="762953" y="250336"/>
                  </a:lnTo>
                  <a:lnTo>
                    <a:pt x="752158" y="256364"/>
                  </a:lnTo>
                  <a:lnTo>
                    <a:pt x="741680" y="262392"/>
                  </a:lnTo>
                  <a:lnTo>
                    <a:pt x="731203" y="269055"/>
                  </a:lnTo>
                  <a:lnTo>
                    <a:pt x="721360" y="275401"/>
                  </a:lnTo>
                  <a:lnTo>
                    <a:pt x="711200" y="282698"/>
                  </a:lnTo>
                  <a:lnTo>
                    <a:pt x="701358" y="289679"/>
                  </a:lnTo>
                  <a:lnTo>
                    <a:pt x="691833" y="297293"/>
                  </a:lnTo>
                  <a:lnTo>
                    <a:pt x="682308" y="304591"/>
                  </a:lnTo>
                  <a:lnTo>
                    <a:pt x="673100" y="312523"/>
                  </a:lnTo>
                  <a:lnTo>
                    <a:pt x="663893" y="320772"/>
                  </a:lnTo>
                  <a:lnTo>
                    <a:pt x="655003" y="329022"/>
                  </a:lnTo>
                  <a:lnTo>
                    <a:pt x="646430" y="337588"/>
                  </a:lnTo>
                  <a:lnTo>
                    <a:pt x="637858" y="346155"/>
                  </a:lnTo>
                  <a:lnTo>
                    <a:pt x="629602" y="355039"/>
                  </a:lnTo>
                  <a:lnTo>
                    <a:pt x="621665" y="363923"/>
                  </a:lnTo>
                  <a:lnTo>
                    <a:pt x="613727" y="373124"/>
                  </a:lnTo>
                  <a:lnTo>
                    <a:pt x="606107" y="382642"/>
                  </a:lnTo>
                  <a:lnTo>
                    <a:pt x="598805" y="392161"/>
                  </a:lnTo>
                  <a:lnTo>
                    <a:pt x="591502" y="401997"/>
                  </a:lnTo>
                  <a:lnTo>
                    <a:pt x="584835" y="411832"/>
                  </a:lnTo>
                  <a:lnTo>
                    <a:pt x="578167" y="422303"/>
                  </a:lnTo>
                  <a:lnTo>
                    <a:pt x="571817" y="432456"/>
                  </a:lnTo>
                  <a:lnTo>
                    <a:pt x="565150" y="442926"/>
                  </a:lnTo>
                  <a:lnTo>
                    <a:pt x="559435" y="453396"/>
                  </a:lnTo>
                  <a:lnTo>
                    <a:pt x="553720" y="464501"/>
                  </a:lnTo>
                  <a:lnTo>
                    <a:pt x="548005" y="475289"/>
                  </a:lnTo>
                  <a:lnTo>
                    <a:pt x="543242" y="486711"/>
                  </a:lnTo>
                  <a:lnTo>
                    <a:pt x="538162" y="497499"/>
                  </a:lnTo>
                  <a:lnTo>
                    <a:pt x="533400" y="508921"/>
                  </a:lnTo>
                  <a:lnTo>
                    <a:pt x="529272" y="520660"/>
                  </a:lnTo>
                  <a:lnTo>
                    <a:pt x="525145" y="532082"/>
                  </a:lnTo>
                  <a:lnTo>
                    <a:pt x="521017" y="543822"/>
                  </a:lnTo>
                  <a:lnTo>
                    <a:pt x="517525" y="555878"/>
                  </a:lnTo>
                  <a:lnTo>
                    <a:pt x="514350" y="568252"/>
                  </a:lnTo>
                  <a:lnTo>
                    <a:pt x="511492" y="580309"/>
                  </a:lnTo>
                  <a:lnTo>
                    <a:pt x="508635" y="592366"/>
                  </a:lnTo>
                  <a:lnTo>
                    <a:pt x="506412" y="604740"/>
                  </a:lnTo>
                  <a:lnTo>
                    <a:pt x="504190" y="617114"/>
                  </a:lnTo>
                  <a:lnTo>
                    <a:pt x="502602" y="629805"/>
                  </a:lnTo>
                  <a:lnTo>
                    <a:pt x="501015" y="642496"/>
                  </a:lnTo>
                  <a:lnTo>
                    <a:pt x="500062" y="654870"/>
                  </a:lnTo>
                  <a:lnTo>
                    <a:pt x="499110" y="668196"/>
                  </a:lnTo>
                  <a:lnTo>
                    <a:pt x="498792" y="680888"/>
                  </a:lnTo>
                  <a:lnTo>
                    <a:pt x="498157" y="693896"/>
                  </a:lnTo>
                  <a:lnTo>
                    <a:pt x="498792" y="706905"/>
                  </a:lnTo>
                  <a:lnTo>
                    <a:pt x="499110" y="719596"/>
                  </a:lnTo>
                  <a:lnTo>
                    <a:pt x="500062" y="732605"/>
                  </a:lnTo>
                  <a:lnTo>
                    <a:pt x="501015" y="745296"/>
                  </a:lnTo>
                  <a:lnTo>
                    <a:pt x="502602" y="758304"/>
                  </a:lnTo>
                  <a:lnTo>
                    <a:pt x="504190" y="770678"/>
                  </a:lnTo>
                  <a:lnTo>
                    <a:pt x="506412" y="783052"/>
                  </a:lnTo>
                  <a:lnTo>
                    <a:pt x="508635" y="795426"/>
                  </a:lnTo>
                  <a:lnTo>
                    <a:pt x="511492" y="807800"/>
                  </a:lnTo>
                  <a:lnTo>
                    <a:pt x="514350" y="819857"/>
                  </a:lnTo>
                  <a:lnTo>
                    <a:pt x="517525" y="831914"/>
                  </a:lnTo>
                  <a:lnTo>
                    <a:pt x="521017" y="843653"/>
                  </a:lnTo>
                  <a:lnTo>
                    <a:pt x="525145" y="855393"/>
                  </a:lnTo>
                  <a:lnTo>
                    <a:pt x="529272" y="867132"/>
                  </a:lnTo>
                  <a:lnTo>
                    <a:pt x="533400" y="878554"/>
                  </a:lnTo>
                  <a:lnTo>
                    <a:pt x="538162" y="889977"/>
                  </a:lnTo>
                  <a:lnTo>
                    <a:pt x="543242" y="901399"/>
                  </a:lnTo>
                  <a:lnTo>
                    <a:pt x="548005" y="912186"/>
                  </a:lnTo>
                  <a:lnTo>
                    <a:pt x="553720" y="923291"/>
                  </a:lnTo>
                  <a:lnTo>
                    <a:pt x="559435" y="934079"/>
                  </a:lnTo>
                  <a:lnTo>
                    <a:pt x="565150" y="944549"/>
                  </a:lnTo>
                  <a:lnTo>
                    <a:pt x="571817" y="955337"/>
                  </a:lnTo>
                  <a:lnTo>
                    <a:pt x="578167" y="965807"/>
                  </a:lnTo>
                  <a:lnTo>
                    <a:pt x="584835" y="975643"/>
                  </a:lnTo>
                  <a:lnTo>
                    <a:pt x="591502" y="985479"/>
                  </a:lnTo>
                  <a:lnTo>
                    <a:pt x="598805" y="995632"/>
                  </a:lnTo>
                  <a:lnTo>
                    <a:pt x="606107" y="1005150"/>
                  </a:lnTo>
                  <a:lnTo>
                    <a:pt x="613727" y="1014351"/>
                  </a:lnTo>
                  <a:lnTo>
                    <a:pt x="621665" y="1023552"/>
                  </a:lnTo>
                  <a:lnTo>
                    <a:pt x="629602" y="1033071"/>
                  </a:lnTo>
                  <a:lnTo>
                    <a:pt x="637858" y="1041955"/>
                  </a:lnTo>
                  <a:lnTo>
                    <a:pt x="646430" y="1050521"/>
                  </a:lnTo>
                  <a:lnTo>
                    <a:pt x="655003" y="1059088"/>
                  </a:lnTo>
                  <a:lnTo>
                    <a:pt x="663893" y="1067020"/>
                  </a:lnTo>
                  <a:lnTo>
                    <a:pt x="673100" y="1074952"/>
                  </a:lnTo>
                  <a:lnTo>
                    <a:pt x="682308" y="1082884"/>
                  </a:lnTo>
                  <a:lnTo>
                    <a:pt x="691833" y="1090499"/>
                  </a:lnTo>
                  <a:lnTo>
                    <a:pt x="701358" y="1098114"/>
                  </a:lnTo>
                  <a:lnTo>
                    <a:pt x="711200" y="1105094"/>
                  </a:lnTo>
                  <a:lnTo>
                    <a:pt x="721360" y="1112074"/>
                  </a:lnTo>
                  <a:lnTo>
                    <a:pt x="731203" y="1118737"/>
                  </a:lnTo>
                  <a:lnTo>
                    <a:pt x="741680" y="1125083"/>
                  </a:lnTo>
                  <a:lnTo>
                    <a:pt x="752158" y="1131111"/>
                  </a:lnTo>
                  <a:lnTo>
                    <a:pt x="762953" y="1137139"/>
                  </a:lnTo>
                  <a:lnTo>
                    <a:pt x="773748" y="1142850"/>
                  </a:lnTo>
                  <a:lnTo>
                    <a:pt x="784543" y="1148562"/>
                  </a:lnTo>
                  <a:lnTo>
                    <a:pt x="795655" y="1153638"/>
                  </a:lnTo>
                  <a:lnTo>
                    <a:pt x="807085" y="1158715"/>
                  </a:lnTo>
                  <a:lnTo>
                    <a:pt x="818515" y="1163157"/>
                  </a:lnTo>
                  <a:lnTo>
                    <a:pt x="829945" y="1167599"/>
                  </a:lnTo>
                  <a:lnTo>
                    <a:pt x="841693" y="1171723"/>
                  </a:lnTo>
                  <a:lnTo>
                    <a:pt x="853440" y="1175531"/>
                  </a:lnTo>
                  <a:lnTo>
                    <a:pt x="865188" y="1179338"/>
                  </a:lnTo>
                  <a:lnTo>
                    <a:pt x="877253" y="1182511"/>
                  </a:lnTo>
                  <a:lnTo>
                    <a:pt x="889318" y="1185366"/>
                  </a:lnTo>
                  <a:lnTo>
                    <a:pt x="901383" y="1188222"/>
                  </a:lnTo>
                  <a:lnTo>
                    <a:pt x="914083" y="1190126"/>
                  </a:lnTo>
                  <a:lnTo>
                    <a:pt x="926465" y="1192347"/>
                  </a:lnTo>
                  <a:lnTo>
                    <a:pt x="939165" y="1194250"/>
                  </a:lnTo>
                  <a:lnTo>
                    <a:pt x="951865" y="1195519"/>
                  </a:lnTo>
                  <a:lnTo>
                    <a:pt x="964565" y="1196788"/>
                  </a:lnTo>
                  <a:lnTo>
                    <a:pt x="977265" y="1197740"/>
                  </a:lnTo>
                  <a:lnTo>
                    <a:pt x="990283" y="1198058"/>
                  </a:lnTo>
                  <a:lnTo>
                    <a:pt x="1003300" y="1198375"/>
                  </a:lnTo>
                  <a:lnTo>
                    <a:pt x="1016317" y="1198058"/>
                  </a:lnTo>
                  <a:lnTo>
                    <a:pt x="1029335" y="1197740"/>
                  </a:lnTo>
                  <a:lnTo>
                    <a:pt x="1042035" y="1196788"/>
                  </a:lnTo>
                  <a:lnTo>
                    <a:pt x="1055053" y="1195519"/>
                  </a:lnTo>
                  <a:lnTo>
                    <a:pt x="1067435" y="1194250"/>
                  </a:lnTo>
                  <a:lnTo>
                    <a:pt x="1079817" y="1192347"/>
                  </a:lnTo>
                  <a:lnTo>
                    <a:pt x="1092517" y="1190126"/>
                  </a:lnTo>
                  <a:lnTo>
                    <a:pt x="1104900" y="1188222"/>
                  </a:lnTo>
                  <a:lnTo>
                    <a:pt x="1116965" y="1185366"/>
                  </a:lnTo>
                  <a:lnTo>
                    <a:pt x="1129347" y="1182511"/>
                  </a:lnTo>
                  <a:lnTo>
                    <a:pt x="1141095" y="1179338"/>
                  </a:lnTo>
                  <a:lnTo>
                    <a:pt x="1153160" y="1175531"/>
                  </a:lnTo>
                  <a:lnTo>
                    <a:pt x="1164907" y="1171723"/>
                  </a:lnTo>
                  <a:lnTo>
                    <a:pt x="1176973" y="1167599"/>
                  </a:lnTo>
                  <a:lnTo>
                    <a:pt x="1188085" y="1163157"/>
                  </a:lnTo>
                  <a:lnTo>
                    <a:pt x="1199515" y="1158715"/>
                  </a:lnTo>
                  <a:lnTo>
                    <a:pt x="1210945" y="1153638"/>
                  </a:lnTo>
                  <a:lnTo>
                    <a:pt x="1222057" y="1148562"/>
                  </a:lnTo>
                  <a:lnTo>
                    <a:pt x="1232853" y="1142850"/>
                  </a:lnTo>
                  <a:lnTo>
                    <a:pt x="1243647" y="1137139"/>
                  </a:lnTo>
                  <a:lnTo>
                    <a:pt x="1254443" y="1131111"/>
                  </a:lnTo>
                  <a:lnTo>
                    <a:pt x="1264920" y="1125083"/>
                  </a:lnTo>
                  <a:lnTo>
                    <a:pt x="1275080" y="1118737"/>
                  </a:lnTo>
                  <a:lnTo>
                    <a:pt x="1285557" y="1112074"/>
                  </a:lnTo>
                  <a:lnTo>
                    <a:pt x="1295400" y="1105094"/>
                  </a:lnTo>
                  <a:lnTo>
                    <a:pt x="1304925" y="1098114"/>
                  </a:lnTo>
                  <a:lnTo>
                    <a:pt x="1314767" y="1090499"/>
                  </a:lnTo>
                  <a:lnTo>
                    <a:pt x="1324293" y="1082884"/>
                  </a:lnTo>
                  <a:lnTo>
                    <a:pt x="1333500" y="1074952"/>
                  </a:lnTo>
                  <a:lnTo>
                    <a:pt x="1342390" y="1067020"/>
                  </a:lnTo>
                  <a:lnTo>
                    <a:pt x="1351280" y="1059088"/>
                  </a:lnTo>
                  <a:lnTo>
                    <a:pt x="1359853" y="1050521"/>
                  </a:lnTo>
                  <a:lnTo>
                    <a:pt x="1368425" y="1041955"/>
                  </a:lnTo>
                  <a:lnTo>
                    <a:pt x="1376680" y="1033071"/>
                  </a:lnTo>
                  <a:lnTo>
                    <a:pt x="1384935" y="1023552"/>
                  </a:lnTo>
                  <a:lnTo>
                    <a:pt x="1392555" y="1014351"/>
                  </a:lnTo>
                  <a:lnTo>
                    <a:pt x="1400175" y="1005150"/>
                  </a:lnTo>
                  <a:lnTo>
                    <a:pt x="1407477" y="995632"/>
                  </a:lnTo>
                  <a:lnTo>
                    <a:pt x="1414780" y="985479"/>
                  </a:lnTo>
                  <a:lnTo>
                    <a:pt x="1421765" y="975643"/>
                  </a:lnTo>
                  <a:lnTo>
                    <a:pt x="1428433" y="965807"/>
                  </a:lnTo>
                  <a:lnTo>
                    <a:pt x="1435100" y="955337"/>
                  </a:lnTo>
                  <a:lnTo>
                    <a:pt x="1441133" y="944549"/>
                  </a:lnTo>
                  <a:lnTo>
                    <a:pt x="1447165" y="934079"/>
                  </a:lnTo>
                  <a:lnTo>
                    <a:pt x="1452880" y="923291"/>
                  </a:lnTo>
                  <a:lnTo>
                    <a:pt x="1458277" y="912186"/>
                  </a:lnTo>
                  <a:lnTo>
                    <a:pt x="1463675" y="901399"/>
                  </a:lnTo>
                  <a:lnTo>
                    <a:pt x="1468437" y="889977"/>
                  </a:lnTo>
                  <a:lnTo>
                    <a:pt x="1473200" y="878554"/>
                  </a:lnTo>
                  <a:lnTo>
                    <a:pt x="1477327" y="867132"/>
                  </a:lnTo>
                  <a:lnTo>
                    <a:pt x="1481455" y="855393"/>
                  </a:lnTo>
                  <a:lnTo>
                    <a:pt x="1485265" y="843653"/>
                  </a:lnTo>
                  <a:lnTo>
                    <a:pt x="1488757" y="831914"/>
                  </a:lnTo>
                  <a:lnTo>
                    <a:pt x="1491933" y="819857"/>
                  </a:lnTo>
                  <a:lnTo>
                    <a:pt x="1495107" y="807800"/>
                  </a:lnTo>
                  <a:lnTo>
                    <a:pt x="1497647" y="795426"/>
                  </a:lnTo>
                  <a:lnTo>
                    <a:pt x="1500187" y="783052"/>
                  </a:lnTo>
                  <a:lnTo>
                    <a:pt x="1502410" y="770678"/>
                  </a:lnTo>
                  <a:lnTo>
                    <a:pt x="1503997" y="758304"/>
                  </a:lnTo>
                  <a:lnTo>
                    <a:pt x="1505585" y="745296"/>
                  </a:lnTo>
                  <a:lnTo>
                    <a:pt x="1506537" y="732605"/>
                  </a:lnTo>
                  <a:lnTo>
                    <a:pt x="1507490" y="719596"/>
                  </a:lnTo>
                  <a:lnTo>
                    <a:pt x="1508125" y="706905"/>
                  </a:lnTo>
                  <a:lnTo>
                    <a:pt x="1508125" y="693896"/>
                  </a:lnTo>
                  <a:lnTo>
                    <a:pt x="1508125" y="680888"/>
                  </a:lnTo>
                  <a:lnTo>
                    <a:pt x="1507490" y="668196"/>
                  </a:lnTo>
                  <a:lnTo>
                    <a:pt x="1506537" y="654870"/>
                  </a:lnTo>
                  <a:lnTo>
                    <a:pt x="1505585" y="642496"/>
                  </a:lnTo>
                  <a:lnTo>
                    <a:pt x="1503997" y="629805"/>
                  </a:lnTo>
                  <a:lnTo>
                    <a:pt x="1502410" y="617114"/>
                  </a:lnTo>
                  <a:lnTo>
                    <a:pt x="1500187" y="604740"/>
                  </a:lnTo>
                  <a:lnTo>
                    <a:pt x="1497647" y="592366"/>
                  </a:lnTo>
                  <a:lnTo>
                    <a:pt x="1495107" y="580309"/>
                  </a:lnTo>
                  <a:lnTo>
                    <a:pt x="1491933" y="568252"/>
                  </a:lnTo>
                  <a:lnTo>
                    <a:pt x="1488757" y="555878"/>
                  </a:lnTo>
                  <a:lnTo>
                    <a:pt x="1485265" y="543822"/>
                  </a:lnTo>
                  <a:lnTo>
                    <a:pt x="1481455" y="532082"/>
                  </a:lnTo>
                  <a:lnTo>
                    <a:pt x="1477327" y="520660"/>
                  </a:lnTo>
                  <a:lnTo>
                    <a:pt x="1473200" y="508921"/>
                  </a:lnTo>
                  <a:lnTo>
                    <a:pt x="1468437" y="497499"/>
                  </a:lnTo>
                  <a:lnTo>
                    <a:pt x="1463675" y="486711"/>
                  </a:lnTo>
                  <a:lnTo>
                    <a:pt x="1458277" y="475289"/>
                  </a:lnTo>
                  <a:lnTo>
                    <a:pt x="1452880" y="464501"/>
                  </a:lnTo>
                  <a:lnTo>
                    <a:pt x="1447165" y="453396"/>
                  </a:lnTo>
                  <a:lnTo>
                    <a:pt x="1441133" y="442926"/>
                  </a:lnTo>
                  <a:lnTo>
                    <a:pt x="1435100" y="432456"/>
                  </a:lnTo>
                  <a:lnTo>
                    <a:pt x="1428433" y="422303"/>
                  </a:lnTo>
                  <a:lnTo>
                    <a:pt x="1421765" y="411832"/>
                  </a:lnTo>
                  <a:lnTo>
                    <a:pt x="1414780" y="401997"/>
                  </a:lnTo>
                  <a:lnTo>
                    <a:pt x="1407477" y="392161"/>
                  </a:lnTo>
                  <a:lnTo>
                    <a:pt x="1400175" y="382642"/>
                  </a:lnTo>
                  <a:lnTo>
                    <a:pt x="1392555" y="373124"/>
                  </a:lnTo>
                  <a:lnTo>
                    <a:pt x="1384935" y="363923"/>
                  </a:lnTo>
                  <a:lnTo>
                    <a:pt x="1376680" y="355039"/>
                  </a:lnTo>
                  <a:lnTo>
                    <a:pt x="1368425" y="346155"/>
                  </a:lnTo>
                  <a:lnTo>
                    <a:pt x="1359853" y="337588"/>
                  </a:lnTo>
                  <a:lnTo>
                    <a:pt x="1351280" y="329022"/>
                  </a:lnTo>
                  <a:lnTo>
                    <a:pt x="1342390" y="320772"/>
                  </a:lnTo>
                  <a:lnTo>
                    <a:pt x="1333500" y="312523"/>
                  </a:lnTo>
                  <a:lnTo>
                    <a:pt x="1324293" y="304591"/>
                  </a:lnTo>
                  <a:lnTo>
                    <a:pt x="1314767" y="297293"/>
                  </a:lnTo>
                  <a:lnTo>
                    <a:pt x="1304925" y="289679"/>
                  </a:lnTo>
                  <a:lnTo>
                    <a:pt x="1295400" y="282698"/>
                  </a:lnTo>
                  <a:lnTo>
                    <a:pt x="1285557" y="275401"/>
                  </a:lnTo>
                  <a:lnTo>
                    <a:pt x="1275080" y="269055"/>
                  </a:lnTo>
                  <a:lnTo>
                    <a:pt x="1264920" y="262392"/>
                  </a:lnTo>
                  <a:lnTo>
                    <a:pt x="1254443" y="256364"/>
                  </a:lnTo>
                  <a:lnTo>
                    <a:pt x="1243647" y="250336"/>
                  </a:lnTo>
                  <a:lnTo>
                    <a:pt x="1232853" y="244625"/>
                  </a:lnTo>
                  <a:lnTo>
                    <a:pt x="1222057" y="239231"/>
                  </a:lnTo>
                  <a:lnTo>
                    <a:pt x="1210945" y="233837"/>
                  </a:lnTo>
                  <a:lnTo>
                    <a:pt x="1199515" y="228760"/>
                  </a:lnTo>
                  <a:lnTo>
                    <a:pt x="1188085" y="224319"/>
                  </a:lnTo>
                  <a:lnTo>
                    <a:pt x="1176973" y="219877"/>
                  </a:lnTo>
                  <a:lnTo>
                    <a:pt x="1164907" y="216069"/>
                  </a:lnTo>
                  <a:lnTo>
                    <a:pt x="1153160" y="212262"/>
                  </a:lnTo>
                  <a:lnTo>
                    <a:pt x="1141095" y="208772"/>
                  </a:lnTo>
                  <a:lnTo>
                    <a:pt x="1129347" y="205282"/>
                  </a:lnTo>
                  <a:lnTo>
                    <a:pt x="1116965" y="202109"/>
                  </a:lnTo>
                  <a:lnTo>
                    <a:pt x="1104900" y="199888"/>
                  </a:lnTo>
                  <a:lnTo>
                    <a:pt x="1092517" y="197349"/>
                  </a:lnTo>
                  <a:lnTo>
                    <a:pt x="1079817" y="195129"/>
                  </a:lnTo>
                  <a:lnTo>
                    <a:pt x="1067435" y="193225"/>
                  </a:lnTo>
                  <a:lnTo>
                    <a:pt x="1055053" y="191956"/>
                  </a:lnTo>
                  <a:lnTo>
                    <a:pt x="1042035" y="190687"/>
                  </a:lnTo>
                  <a:lnTo>
                    <a:pt x="1029335" y="190052"/>
                  </a:lnTo>
                  <a:lnTo>
                    <a:pt x="1016317" y="189417"/>
                  </a:lnTo>
                  <a:lnTo>
                    <a:pt x="1003300" y="189417"/>
                  </a:lnTo>
                  <a:lnTo>
                    <a:pt x="990283" y="189417"/>
                  </a:lnTo>
                  <a:close/>
                  <a:moveTo>
                    <a:pt x="1003300" y="0"/>
                  </a:moveTo>
                  <a:lnTo>
                    <a:pt x="1024573" y="317"/>
                  </a:lnTo>
                  <a:lnTo>
                    <a:pt x="1046163" y="1269"/>
                  </a:lnTo>
                  <a:lnTo>
                    <a:pt x="1067117" y="2221"/>
                  </a:lnTo>
                  <a:lnTo>
                    <a:pt x="1088390" y="3490"/>
                  </a:lnTo>
                  <a:lnTo>
                    <a:pt x="1109345" y="5711"/>
                  </a:lnTo>
                  <a:lnTo>
                    <a:pt x="1130935" y="8249"/>
                  </a:lnTo>
                  <a:lnTo>
                    <a:pt x="1151890" y="11105"/>
                  </a:lnTo>
                  <a:lnTo>
                    <a:pt x="1172845" y="14278"/>
                  </a:lnTo>
                  <a:lnTo>
                    <a:pt x="1193483" y="17768"/>
                  </a:lnTo>
                  <a:lnTo>
                    <a:pt x="1214120" y="21892"/>
                  </a:lnTo>
                  <a:lnTo>
                    <a:pt x="1234757" y="26334"/>
                  </a:lnTo>
                  <a:lnTo>
                    <a:pt x="1255395" y="31411"/>
                  </a:lnTo>
                  <a:lnTo>
                    <a:pt x="1276033" y="36487"/>
                  </a:lnTo>
                  <a:lnTo>
                    <a:pt x="1296353" y="42199"/>
                  </a:lnTo>
                  <a:lnTo>
                    <a:pt x="1316355" y="48227"/>
                  </a:lnTo>
                  <a:lnTo>
                    <a:pt x="1336675" y="54573"/>
                  </a:lnTo>
                  <a:lnTo>
                    <a:pt x="1356677" y="61553"/>
                  </a:lnTo>
                  <a:lnTo>
                    <a:pt x="1376363" y="68850"/>
                  </a:lnTo>
                  <a:lnTo>
                    <a:pt x="1395730" y="76148"/>
                  </a:lnTo>
                  <a:lnTo>
                    <a:pt x="1415415" y="84080"/>
                  </a:lnTo>
                  <a:lnTo>
                    <a:pt x="1434783" y="92329"/>
                  </a:lnTo>
                  <a:lnTo>
                    <a:pt x="1453833" y="101213"/>
                  </a:lnTo>
                  <a:lnTo>
                    <a:pt x="1472883" y="110097"/>
                  </a:lnTo>
                  <a:lnTo>
                    <a:pt x="1491297" y="119298"/>
                  </a:lnTo>
                  <a:lnTo>
                    <a:pt x="1509713" y="128817"/>
                  </a:lnTo>
                  <a:lnTo>
                    <a:pt x="1528445" y="138970"/>
                  </a:lnTo>
                  <a:lnTo>
                    <a:pt x="1546543" y="149440"/>
                  </a:lnTo>
                  <a:lnTo>
                    <a:pt x="1564323" y="160228"/>
                  </a:lnTo>
                  <a:lnTo>
                    <a:pt x="1582103" y="171015"/>
                  </a:lnTo>
                  <a:lnTo>
                    <a:pt x="1599565" y="182437"/>
                  </a:lnTo>
                  <a:lnTo>
                    <a:pt x="1616710" y="194177"/>
                  </a:lnTo>
                  <a:lnTo>
                    <a:pt x="1633855" y="205916"/>
                  </a:lnTo>
                  <a:lnTo>
                    <a:pt x="1650683" y="218290"/>
                  </a:lnTo>
                  <a:lnTo>
                    <a:pt x="1666875" y="230664"/>
                  </a:lnTo>
                  <a:lnTo>
                    <a:pt x="1683067" y="243355"/>
                  </a:lnTo>
                  <a:lnTo>
                    <a:pt x="1698943" y="256681"/>
                  </a:lnTo>
                  <a:lnTo>
                    <a:pt x="1714500" y="270324"/>
                  </a:lnTo>
                  <a:lnTo>
                    <a:pt x="1730057" y="283650"/>
                  </a:lnTo>
                  <a:lnTo>
                    <a:pt x="1745297" y="297611"/>
                  </a:lnTo>
                  <a:lnTo>
                    <a:pt x="1759903" y="311888"/>
                  </a:lnTo>
                  <a:lnTo>
                    <a:pt x="1774507" y="326483"/>
                  </a:lnTo>
                  <a:lnTo>
                    <a:pt x="1788477" y="341396"/>
                  </a:lnTo>
                  <a:lnTo>
                    <a:pt x="1802130" y="356308"/>
                  </a:lnTo>
                  <a:lnTo>
                    <a:pt x="1815783" y="371537"/>
                  </a:lnTo>
                  <a:lnTo>
                    <a:pt x="1829117" y="387402"/>
                  </a:lnTo>
                  <a:lnTo>
                    <a:pt x="1841817" y="402948"/>
                  </a:lnTo>
                  <a:lnTo>
                    <a:pt x="1854200" y="419130"/>
                  </a:lnTo>
                  <a:lnTo>
                    <a:pt x="1866265" y="435311"/>
                  </a:lnTo>
                  <a:lnTo>
                    <a:pt x="1878013" y="451810"/>
                  </a:lnTo>
                  <a:lnTo>
                    <a:pt x="1889443" y="468309"/>
                  </a:lnTo>
                  <a:lnTo>
                    <a:pt x="1900555" y="485442"/>
                  </a:lnTo>
                  <a:lnTo>
                    <a:pt x="1911350" y="502575"/>
                  </a:lnTo>
                  <a:lnTo>
                    <a:pt x="1921510" y="520026"/>
                  </a:lnTo>
                  <a:lnTo>
                    <a:pt x="1931670" y="537793"/>
                  </a:lnTo>
                  <a:lnTo>
                    <a:pt x="1940877" y="555561"/>
                  </a:lnTo>
                  <a:lnTo>
                    <a:pt x="1950085" y="573329"/>
                  </a:lnTo>
                  <a:lnTo>
                    <a:pt x="1958657" y="592049"/>
                  </a:lnTo>
                  <a:lnTo>
                    <a:pt x="1966913" y="610134"/>
                  </a:lnTo>
                  <a:lnTo>
                    <a:pt x="1974533" y="628536"/>
                  </a:lnTo>
                  <a:lnTo>
                    <a:pt x="1981835" y="647573"/>
                  </a:lnTo>
                  <a:lnTo>
                    <a:pt x="1988820" y="666610"/>
                  </a:lnTo>
                  <a:lnTo>
                    <a:pt x="1995170" y="685647"/>
                  </a:lnTo>
                  <a:lnTo>
                    <a:pt x="2000885" y="704684"/>
                  </a:lnTo>
                  <a:lnTo>
                    <a:pt x="2006600" y="724355"/>
                  </a:lnTo>
                  <a:lnTo>
                    <a:pt x="2000885" y="742123"/>
                  </a:lnTo>
                  <a:lnTo>
                    <a:pt x="1995170" y="759891"/>
                  </a:lnTo>
                  <a:lnTo>
                    <a:pt x="1988820" y="777341"/>
                  </a:lnTo>
                  <a:lnTo>
                    <a:pt x="1981835" y="794792"/>
                  </a:lnTo>
                  <a:lnTo>
                    <a:pt x="1974533" y="811925"/>
                  </a:lnTo>
                  <a:lnTo>
                    <a:pt x="1966913" y="829058"/>
                  </a:lnTo>
                  <a:lnTo>
                    <a:pt x="1958657" y="845874"/>
                  </a:lnTo>
                  <a:lnTo>
                    <a:pt x="1950085" y="862373"/>
                  </a:lnTo>
                  <a:lnTo>
                    <a:pt x="1940877" y="879189"/>
                  </a:lnTo>
                  <a:lnTo>
                    <a:pt x="1931670" y="895053"/>
                  </a:lnTo>
                  <a:lnTo>
                    <a:pt x="1921510" y="911552"/>
                  </a:lnTo>
                  <a:lnTo>
                    <a:pt x="1911350" y="927099"/>
                  </a:lnTo>
                  <a:lnTo>
                    <a:pt x="1900555" y="943280"/>
                  </a:lnTo>
                  <a:lnTo>
                    <a:pt x="1889443" y="958510"/>
                  </a:lnTo>
                  <a:lnTo>
                    <a:pt x="1878013" y="973739"/>
                  </a:lnTo>
                  <a:lnTo>
                    <a:pt x="1866265" y="989286"/>
                  </a:lnTo>
                  <a:lnTo>
                    <a:pt x="1854200" y="1004198"/>
                  </a:lnTo>
                  <a:lnTo>
                    <a:pt x="1841817" y="1018793"/>
                  </a:lnTo>
                  <a:lnTo>
                    <a:pt x="1829117" y="1033388"/>
                  </a:lnTo>
                  <a:lnTo>
                    <a:pt x="1815783" y="1047666"/>
                  </a:lnTo>
                  <a:lnTo>
                    <a:pt x="1802130" y="1061309"/>
                  </a:lnTo>
                  <a:lnTo>
                    <a:pt x="1788477" y="1075269"/>
                  </a:lnTo>
                  <a:lnTo>
                    <a:pt x="1774507" y="1088913"/>
                  </a:lnTo>
                  <a:lnTo>
                    <a:pt x="1759903" y="1101921"/>
                  </a:lnTo>
                  <a:lnTo>
                    <a:pt x="1745297" y="1115247"/>
                  </a:lnTo>
                  <a:lnTo>
                    <a:pt x="1730057" y="1127938"/>
                  </a:lnTo>
                  <a:lnTo>
                    <a:pt x="1714500" y="1140312"/>
                  </a:lnTo>
                  <a:lnTo>
                    <a:pt x="1698943" y="1152686"/>
                  </a:lnTo>
                  <a:lnTo>
                    <a:pt x="1683067" y="1164743"/>
                  </a:lnTo>
                  <a:lnTo>
                    <a:pt x="1666875" y="1176482"/>
                  </a:lnTo>
                  <a:lnTo>
                    <a:pt x="1650683" y="1187905"/>
                  </a:lnTo>
                  <a:lnTo>
                    <a:pt x="1633855" y="1199009"/>
                  </a:lnTo>
                  <a:lnTo>
                    <a:pt x="1616710" y="1210114"/>
                  </a:lnTo>
                  <a:lnTo>
                    <a:pt x="1599565" y="1220902"/>
                  </a:lnTo>
                  <a:lnTo>
                    <a:pt x="1582103" y="1231055"/>
                  </a:lnTo>
                  <a:lnTo>
                    <a:pt x="1564323" y="1241208"/>
                  </a:lnTo>
                  <a:lnTo>
                    <a:pt x="1546543" y="1250726"/>
                  </a:lnTo>
                  <a:lnTo>
                    <a:pt x="1528445" y="1260245"/>
                  </a:lnTo>
                  <a:lnTo>
                    <a:pt x="1509713" y="1269763"/>
                  </a:lnTo>
                  <a:lnTo>
                    <a:pt x="1491297" y="1278647"/>
                  </a:lnTo>
                  <a:lnTo>
                    <a:pt x="1472883" y="1287214"/>
                  </a:lnTo>
                  <a:lnTo>
                    <a:pt x="1453833" y="1295146"/>
                  </a:lnTo>
                  <a:lnTo>
                    <a:pt x="1434783" y="1303078"/>
                  </a:lnTo>
                  <a:lnTo>
                    <a:pt x="1415415" y="1310693"/>
                  </a:lnTo>
                  <a:lnTo>
                    <a:pt x="1395730" y="1317990"/>
                  </a:lnTo>
                  <a:lnTo>
                    <a:pt x="1376363" y="1324653"/>
                  </a:lnTo>
                  <a:lnTo>
                    <a:pt x="1356677" y="1331316"/>
                  </a:lnTo>
                  <a:lnTo>
                    <a:pt x="1336675" y="1337662"/>
                  </a:lnTo>
                  <a:lnTo>
                    <a:pt x="1316355" y="1343373"/>
                  </a:lnTo>
                  <a:lnTo>
                    <a:pt x="1296353" y="1349084"/>
                  </a:lnTo>
                  <a:lnTo>
                    <a:pt x="1276033" y="1354478"/>
                  </a:lnTo>
                  <a:lnTo>
                    <a:pt x="1255395" y="1358920"/>
                  </a:lnTo>
                  <a:lnTo>
                    <a:pt x="1234757" y="1363679"/>
                  </a:lnTo>
                  <a:lnTo>
                    <a:pt x="1214120" y="1367486"/>
                  </a:lnTo>
                  <a:lnTo>
                    <a:pt x="1193483" y="1371294"/>
                  </a:lnTo>
                  <a:lnTo>
                    <a:pt x="1172845" y="1374784"/>
                  </a:lnTo>
                  <a:lnTo>
                    <a:pt x="1151890" y="1377639"/>
                  </a:lnTo>
                  <a:lnTo>
                    <a:pt x="1130935" y="1380178"/>
                  </a:lnTo>
                  <a:lnTo>
                    <a:pt x="1109345" y="1382399"/>
                  </a:lnTo>
                  <a:lnTo>
                    <a:pt x="1088390" y="1384302"/>
                  </a:lnTo>
                  <a:lnTo>
                    <a:pt x="1067117" y="1385571"/>
                  </a:lnTo>
                  <a:lnTo>
                    <a:pt x="1046163" y="1386840"/>
                  </a:lnTo>
                  <a:lnTo>
                    <a:pt x="1024573" y="1387475"/>
                  </a:lnTo>
                  <a:lnTo>
                    <a:pt x="1003300" y="1387475"/>
                  </a:lnTo>
                  <a:lnTo>
                    <a:pt x="981393" y="1387475"/>
                  </a:lnTo>
                  <a:lnTo>
                    <a:pt x="959485" y="1386840"/>
                  </a:lnTo>
                  <a:lnTo>
                    <a:pt x="937895" y="1385571"/>
                  </a:lnTo>
                  <a:lnTo>
                    <a:pt x="916305" y="1384302"/>
                  </a:lnTo>
                  <a:lnTo>
                    <a:pt x="895033" y="1382399"/>
                  </a:lnTo>
                  <a:lnTo>
                    <a:pt x="873760" y="1380178"/>
                  </a:lnTo>
                  <a:lnTo>
                    <a:pt x="852805" y="1377639"/>
                  </a:lnTo>
                  <a:lnTo>
                    <a:pt x="831533" y="1374784"/>
                  </a:lnTo>
                  <a:lnTo>
                    <a:pt x="810578" y="1371294"/>
                  </a:lnTo>
                  <a:lnTo>
                    <a:pt x="789940" y="1367486"/>
                  </a:lnTo>
                  <a:lnTo>
                    <a:pt x="769303" y="1363679"/>
                  </a:lnTo>
                  <a:lnTo>
                    <a:pt x="748983" y="1358920"/>
                  </a:lnTo>
                  <a:lnTo>
                    <a:pt x="728980" y="1354478"/>
                  </a:lnTo>
                  <a:lnTo>
                    <a:pt x="708660" y="1349084"/>
                  </a:lnTo>
                  <a:lnTo>
                    <a:pt x="689293" y="1343373"/>
                  </a:lnTo>
                  <a:lnTo>
                    <a:pt x="669290" y="1337662"/>
                  </a:lnTo>
                  <a:lnTo>
                    <a:pt x="649605" y="1331316"/>
                  </a:lnTo>
                  <a:lnTo>
                    <a:pt x="630555" y="1324653"/>
                  </a:lnTo>
                  <a:lnTo>
                    <a:pt x="611187" y="1317990"/>
                  </a:lnTo>
                  <a:lnTo>
                    <a:pt x="592455" y="1310693"/>
                  </a:lnTo>
                  <a:lnTo>
                    <a:pt x="573722" y="1303078"/>
                  </a:lnTo>
                  <a:lnTo>
                    <a:pt x="554990" y="1295146"/>
                  </a:lnTo>
                  <a:lnTo>
                    <a:pt x="536892" y="1287214"/>
                  </a:lnTo>
                  <a:lnTo>
                    <a:pt x="518477" y="1278647"/>
                  </a:lnTo>
                  <a:lnTo>
                    <a:pt x="500380" y="1269763"/>
                  </a:lnTo>
                  <a:lnTo>
                    <a:pt x="482917" y="1260245"/>
                  </a:lnTo>
                  <a:lnTo>
                    <a:pt x="465137" y="1250726"/>
                  </a:lnTo>
                  <a:lnTo>
                    <a:pt x="447992" y="1241208"/>
                  </a:lnTo>
                  <a:lnTo>
                    <a:pt x="430847" y="1231055"/>
                  </a:lnTo>
                  <a:lnTo>
                    <a:pt x="414020" y="1220902"/>
                  </a:lnTo>
                  <a:lnTo>
                    <a:pt x="397510" y="1210114"/>
                  </a:lnTo>
                  <a:lnTo>
                    <a:pt x="381000" y="1199009"/>
                  </a:lnTo>
                  <a:lnTo>
                    <a:pt x="364807" y="1187905"/>
                  </a:lnTo>
                  <a:lnTo>
                    <a:pt x="348615" y="1176482"/>
                  </a:lnTo>
                  <a:lnTo>
                    <a:pt x="333057" y="1164743"/>
                  </a:lnTo>
                  <a:lnTo>
                    <a:pt x="317817" y="1152686"/>
                  </a:lnTo>
                  <a:lnTo>
                    <a:pt x="302260" y="1140312"/>
                  </a:lnTo>
                  <a:lnTo>
                    <a:pt x="287337" y="1127938"/>
                  </a:lnTo>
                  <a:lnTo>
                    <a:pt x="272732" y="1115247"/>
                  </a:lnTo>
                  <a:lnTo>
                    <a:pt x="258445" y="1101921"/>
                  </a:lnTo>
                  <a:lnTo>
                    <a:pt x="244475" y="1088913"/>
                  </a:lnTo>
                  <a:lnTo>
                    <a:pt x="230505" y="1075269"/>
                  </a:lnTo>
                  <a:lnTo>
                    <a:pt x="216852" y="1061309"/>
                  </a:lnTo>
                  <a:lnTo>
                    <a:pt x="203517" y="1047666"/>
                  </a:lnTo>
                  <a:lnTo>
                    <a:pt x="190182" y="1033388"/>
                  </a:lnTo>
                  <a:lnTo>
                    <a:pt x="177800" y="1018793"/>
                  </a:lnTo>
                  <a:lnTo>
                    <a:pt x="164782" y="1004198"/>
                  </a:lnTo>
                  <a:lnTo>
                    <a:pt x="152717" y="989286"/>
                  </a:lnTo>
                  <a:lnTo>
                    <a:pt x="140970" y="973739"/>
                  </a:lnTo>
                  <a:lnTo>
                    <a:pt x="129222" y="958510"/>
                  </a:lnTo>
                  <a:lnTo>
                    <a:pt x="117792" y="943280"/>
                  </a:lnTo>
                  <a:lnTo>
                    <a:pt x="106997" y="927099"/>
                  </a:lnTo>
                  <a:lnTo>
                    <a:pt x="96202" y="911552"/>
                  </a:lnTo>
                  <a:lnTo>
                    <a:pt x="85725" y="895053"/>
                  </a:lnTo>
                  <a:lnTo>
                    <a:pt x="75882" y="879189"/>
                  </a:lnTo>
                  <a:lnTo>
                    <a:pt x="66040" y="862373"/>
                  </a:lnTo>
                  <a:lnTo>
                    <a:pt x="56515" y="845874"/>
                  </a:lnTo>
                  <a:lnTo>
                    <a:pt x="47307" y="829058"/>
                  </a:lnTo>
                  <a:lnTo>
                    <a:pt x="38735" y="811925"/>
                  </a:lnTo>
                  <a:lnTo>
                    <a:pt x="30162" y="794792"/>
                  </a:lnTo>
                  <a:lnTo>
                    <a:pt x="22225" y="777341"/>
                  </a:lnTo>
                  <a:lnTo>
                    <a:pt x="14287" y="759891"/>
                  </a:lnTo>
                  <a:lnTo>
                    <a:pt x="6667" y="742123"/>
                  </a:lnTo>
                  <a:lnTo>
                    <a:pt x="0" y="724355"/>
                  </a:lnTo>
                  <a:lnTo>
                    <a:pt x="6667" y="704684"/>
                  </a:lnTo>
                  <a:lnTo>
                    <a:pt x="14287" y="685647"/>
                  </a:lnTo>
                  <a:lnTo>
                    <a:pt x="22225" y="666610"/>
                  </a:lnTo>
                  <a:lnTo>
                    <a:pt x="30162" y="647573"/>
                  </a:lnTo>
                  <a:lnTo>
                    <a:pt x="38735" y="628536"/>
                  </a:lnTo>
                  <a:lnTo>
                    <a:pt x="47307" y="610134"/>
                  </a:lnTo>
                  <a:lnTo>
                    <a:pt x="56515" y="592049"/>
                  </a:lnTo>
                  <a:lnTo>
                    <a:pt x="66040" y="573329"/>
                  </a:lnTo>
                  <a:lnTo>
                    <a:pt x="75882" y="555561"/>
                  </a:lnTo>
                  <a:lnTo>
                    <a:pt x="85725" y="537793"/>
                  </a:lnTo>
                  <a:lnTo>
                    <a:pt x="96202" y="520026"/>
                  </a:lnTo>
                  <a:lnTo>
                    <a:pt x="106997" y="502575"/>
                  </a:lnTo>
                  <a:lnTo>
                    <a:pt x="117792" y="485442"/>
                  </a:lnTo>
                  <a:lnTo>
                    <a:pt x="129222" y="468309"/>
                  </a:lnTo>
                  <a:lnTo>
                    <a:pt x="140970" y="451810"/>
                  </a:lnTo>
                  <a:lnTo>
                    <a:pt x="152717" y="435311"/>
                  </a:lnTo>
                  <a:lnTo>
                    <a:pt x="164782" y="419130"/>
                  </a:lnTo>
                  <a:lnTo>
                    <a:pt x="177800" y="402948"/>
                  </a:lnTo>
                  <a:lnTo>
                    <a:pt x="190182" y="387402"/>
                  </a:lnTo>
                  <a:lnTo>
                    <a:pt x="203517" y="371537"/>
                  </a:lnTo>
                  <a:lnTo>
                    <a:pt x="216852" y="356308"/>
                  </a:lnTo>
                  <a:lnTo>
                    <a:pt x="230505" y="341396"/>
                  </a:lnTo>
                  <a:lnTo>
                    <a:pt x="244475" y="326483"/>
                  </a:lnTo>
                  <a:lnTo>
                    <a:pt x="258445" y="311888"/>
                  </a:lnTo>
                  <a:lnTo>
                    <a:pt x="272732" y="297611"/>
                  </a:lnTo>
                  <a:lnTo>
                    <a:pt x="287337" y="283650"/>
                  </a:lnTo>
                  <a:lnTo>
                    <a:pt x="302260" y="270324"/>
                  </a:lnTo>
                  <a:lnTo>
                    <a:pt x="317817" y="256681"/>
                  </a:lnTo>
                  <a:lnTo>
                    <a:pt x="333057" y="243355"/>
                  </a:lnTo>
                  <a:lnTo>
                    <a:pt x="348615" y="230664"/>
                  </a:lnTo>
                  <a:lnTo>
                    <a:pt x="364807" y="218290"/>
                  </a:lnTo>
                  <a:lnTo>
                    <a:pt x="381000" y="205916"/>
                  </a:lnTo>
                  <a:lnTo>
                    <a:pt x="397510" y="194177"/>
                  </a:lnTo>
                  <a:lnTo>
                    <a:pt x="414020" y="182437"/>
                  </a:lnTo>
                  <a:lnTo>
                    <a:pt x="430847" y="171015"/>
                  </a:lnTo>
                  <a:lnTo>
                    <a:pt x="447992" y="160228"/>
                  </a:lnTo>
                  <a:lnTo>
                    <a:pt x="465137" y="149440"/>
                  </a:lnTo>
                  <a:lnTo>
                    <a:pt x="482917" y="138970"/>
                  </a:lnTo>
                  <a:lnTo>
                    <a:pt x="500380" y="128817"/>
                  </a:lnTo>
                  <a:lnTo>
                    <a:pt x="518477" y="119298"/>
                  </a:lnTo>
                  <a:lnTo>
                    <a:pt x="536892" y="110097"/>
                  </a:lnTo>
                  <a:lnTo>
                    <a:pt x="554990" y="101213"/>
                  </a:lnTo>
                  <a:lnTo>
                    <a:pt x="573722" y="92329"/>
                  </a:lnTo>
                  <a:lnTo>
                    <a:pt x="592455" y="84080"/>
                  </a:lnTo>
                  <a:lnTo>
                    <a:pt x="611187" y="76148"/>
                  </a:lnTo>
                  <a:lnTo>
                    <a:pt x="630555" y="68850"/>
                  </a:lnTo>
                  <a:lnTo>
                    <a:pt x="649605" y="61553"/>
                  </a:lnTo>
                  <a:lnTo>
                    <a:pt x="669290" y="54573"/>
                  </a:lnTo>
                  <a:lnTo>
                    <a:pt x="689293" y="48227"/>
                  </a:lnTo>
                  <a:lnTo>
                    <a:pt x="708660" y="42199"/>
                  </a:lnTo>
                  <a:lnTo>
                    <a:pt x="728980" y="36487"/>
                  </a:lnTo>
                  <a:lnTo>
                    <a:pt x="748983" y="31411"/>
                  </a:lnTo>
                  <a:lnTo>
                    <a:pt x="769303" y="26334"/>
                  </a:lnTo>
                  <a:lnTo>
                    <a:pt x="789940" y="21892"/>
                  </a:lnTo>
                  <a:lnTo>
                    <a:pt x="810578" y="17768"/>
                  </a:lnTo>
                  <a:lnTo>
                    <a:pt x="831533" y="14278"/>
                  </a:lnTo>
                  <a:lnTo>
                    <a:pt x="852805" y="11105"/>
                  </a:lnTo>
                  <a:lnTo>
                    <a:pt x="873760" y="8249"/>
                  </a:lnTo>
                  <a:lnTo>
                    <a:pt x="895033" y="5711"/>
                  </a:lnTo>
                  <a:lnTo>
                    <a:pt x="916305" y="3490"/>
                  </a:lnTo>
                  <a:lnTo>
                    <a:pt x="937895" y="2221"/>
                  </a:lnTo>
                  <a:lnTo>
                    <a:pt x="959485" y="1269"/>
                  </a:lnTo>
                  <a:lnTo>
                    <a:pt x="981393" y="317"/>
                  </a:lnTo>
                  <a:lnTo>
                    <a:pt x="1003300" y="0"/>
                  </a:lnTo>
                  <a:close/>
                </a:path>
              </a:pathLst>
            </a:custGeom>
            <a:solidFill>
              <a:schemeClr val="bg1">
                <a:lumMod val="95000"/>
              </a:schemeClr>
            </a:solidFill>
            <a:ln>
              <a:noFill/>
            </a:ln>
          </p:spPr>
          <p:txBody>
            <a:bodyPr lIns="83085" tIns="41543" rIns="83085" bIns="41543" anchor="ctr">
              <a:scene3d>
                <a:camera prst="orthographicFront"/>
                <a:lightRig rig="threePt" dir="t"/>
              </a:scene3d>
              <a:sp3d contourW="12700">
                <a:contourClr>
                  <a:srgbClr val="FFFFFF"/>
                </a:contourClr>
              </a:sp3d>
            </a:bodyPr>
            <a:lstStyle/>
            <a:p>
              <a:pPr algn="ctr">
                <a:defRPr/>
              </a:pPr>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2" name="组合 91"/>
          <p:cNvGrpSpPr/>
          <p:nvPr/>
        </p:nvGrpSpPr>
        <p:grpSpPr>
          <a:xfrm>
            <a:off x="2974046" y="780336"/>
            <a:ext cx="4515179" cy="405859"/>
            <a:chOff x="4597712" y="1584494"/>
            <a:chExt cx="5699829" cy="511214"/>
          </a:xfrm>
          <a:effectLst>
            <a:outerShdw blurRad="50800" dist="38100" dir="2700000" algn="tl" rotWithShape="0">
              <a:prstClr val="black">
                <a:alpha val="40000"/>
              </a:prstClr>
            </a:outerShdw>
          </a:effectLst>
        </p:grpSpPr>
        <p:sp>
          <p:nvSpPr>
            <p:cNvPr id="93" name="Freeform 5"/>
            <p:cNvSpPr/>
            <p:nvPr/>
          </p:nvSpPr>
          <p:spPr bwMode="auto">
            <a:xfrm>
              <a:off x="4597712" y="1584494"/>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chemeClr val="accent1"/>
            </a:solidFill>
            <a:ln w="12700" cap="flat">
              <a:noFill/>
              <a:prstDash val="solid"/>
              <a:miter lim="800000"/>
            </a:ln>
          </p:spPr>
          <p:txBody>
            <a:bodyPr vert="horz" wrap="square" lIns="83085" tIns="41543" rIns="83085" bIns="41543" numCol="1" anchor="t" anchorCtr="0" compatLnSpc="1"/>
            <a:lstStyle/>
            <a:p>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4" name="TextBox 93"/>
            <p:cNvSpPr txBox="1"/>
            <p:nvPr/>
          </p:nvSpPr>
          <p:spPr>
            <a:xfrm>
              <a:off x="5533485" y="1634928"/>
              <a:ext cx="3164444" cy="36344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875" dirty="0">
                  <a:solidFill>
                    <a:schemeClr val="bg1">
                      <a:lumMod val="95000"/>
                    </a:schemeClr>
                  </a:solidFill>
                  <a:latin typeface="Arial" panose="020B0604020202020204" pitchFamily="34" charset="0"/>
                  <a:sym typeface="Arial" panose="020B0604020202020204" pitchFamily="34" charset="0"/>
                </a:rPr>
                <a:t>游戏数据概述</a:t>
              </a:r>
              <a:endParaRPr lang="zh-CN" altLang="en-US" sz="1875" dirty="0">
                <a:solidFill>
                  <a:schemeClr val="bg1">
                    <a:lumMod val="95000"/>
                  </a:schemeClr>
                </a:solidFill>
                <a:latin typeface="Arial" panose="020B0604020202020204" pitchFamily="34" charset="0"/>
                <a:sym typeface="Arial" panose="020B0604020202020204" pitchFamily="34" charset="0"/>
              </a:endParaRPr>
            </a:p>
          </p:txBody>
        </p:sp>
        <p:sp>
          <p:nvSpPr>
            <p:cNvPr id="97" name="KSO_Shape"/>
            <p:cNvSpPr/>
            <p:nvPr/>
          </p:nvSpPr>
          <p:spPr bwMode="auto">
            <a:xfrm>
              <a:off x="9331114" y="1670049"/>
              <a:ext cx="286351" cy="360384"/>
            </a:xfrm>
            <a:custGeom>
              <a:avLst/>
              <a:gdLst>
                <a:gd name="T0" fmla="*/ 2147483646 w 4228"/>
                <a:gd name="T1" fmla="*/ 2147483646 h 5910"/>
                <a:gd name="T2" fmla="*/ 2147483646 w 4228"/>
                <a:gd name="T3" fmla="*/ 2147483646 h 5910"/>
                <a:gd name="T4" fmla="*/ 2147483646 w 4228"/>
                <a:gd name="T5" fmla="*/ 2147483646 h 5910"/>
                <a:gd name="T6" fmla="*/ 2147483646 w 4228"/>
                <a:gd name="T7" fmla="*/ 2147483646 h 5910"/>
                <a:gd name="T8" fmla="*/ 2147483646 w 4228"/>
                <a:gd name="T9" fmla="*/ 736754076 h 5910"/>
                <a:gd name="T10" fmla="*/ 2147483646 w 4228"/>
                <a:gd name="T11" fmla="*/ 468900117 h 5910"/>
                <a:gd name="T12" fmla="*/ 2147483646 w 4228"/>
                <a:gd name="T13" fmla="*/ 2147483646 h 5910"/>
                <a:gd name="T14" fmla="*/ 2147483646 w 4228"/>
                <a:gd name="T15" fmla="*/ 2147483646 h 5910"/>
                <a:gd name="T16" fmla="*/ 769768890 w 4228"/>
                <a:gd name="T17" fmla="*/ 2147483646 h 5910"/>
                <a:gd name="T18" fmla="*/ 502005176 w 4228"/>
                <a:gd name="T19" fmla="*/ 2147483646 h 5910"/>
                <a:gd name="T20" fmla="*/ 2147483646 w 4228"/>
                <a:gd name="T21" fmla="*/ 2147483646 h 5910"/>
                <a:gd name="T22" fmla="*/ 2147483646 w 4228"/>
                <a:gd name="T23" fmla="*/ 2147483646 h 5910"/>
                <a:gd name="T24" fmla="*/ 2147483646 w 4228"/>
                <a:gd name="T25" fmla="*/ 2147483646 h 5910"/>
                <a:gd name="T26" fmla="*/ 2147483646 w 4228"/>
                <a:gd name="T27" fmla="*/ 2147483646 h 5910"/>
                <a:gd name="T28" fmla="*/ 2147483646 w 4228"/>
                <a:gd name="T29" fmla="*/ 2147483646 h 5910"/>
                <a:gd name="T30" fmla="*/ 2147483646 w 4228"/>
                <a:gd name="T31" fmla="*/ 2147483646 h 5910"/>
                <a:gd name="T32" fmla="*/ 2147483646 w 4228"/>
                <a:gd name="T33" fmla="*/ 2147483646 h 5910"/>
                <a:gd name="T34" fmla="*/ 2147483646 w 4228"/>
                <a:gd name="T35" fmla="*/ 2147483646 h 5910"/>
                <a:gd name="T36" fmla="*/ 2147483646 w 4228"/>
                <a:gd name="T37" fmla="*/ 2147483646 h 5910"/>
                <a:gd name="T38" fmla="*/ 2147483646 w 4228"/>
                <a:gd name="T39" fmla="*/ 2147483646 h 5910"/>
                <a:gd name="T40" fmla="*/ 2147483646 w 4228"/>
                <a:gd name="T41" fmla="*/ 2147483646 h 5910"/>
                <a:gd name="T42" fmla="*/ 2147483646 w 4228"/>
                <a:gd name="T43" fmla="*/ 2147483646 h 5910"/>
                <a:gd name="T44" fmla="*/ 2147483646 w 4228"/>
                <a:gd name="T45" fmla="*/ 2147483646 h 5910"/>
                <a:gd name="T46" fmla="*/ 2147483646 w 4228"/>
                <a:gd name="T47" fmla="*/ 2147483646 h 5910"/>
                <a:gd name="T48" fmla="*/ 2147483646 w 4228"/>
                <a:gd name="T49" fmla="*/ 2147483646 h 5910"/>
                <a:gd name="T50" fmla="*/ 2147483646 w 4228"/>
                <a:gd name="T51" fmla="*/ 2147483646 h 5910"/>
                <a:gd name="T52" fmla="*/ 2147483646 w 4228"/>
                <a:gd name="T53" fmla="*/ 2147483646 h 5910"/>
                <a:gd name="T54" fmla="*/ 2147483646 w 4228"/>
                <a:gd name="T55" fmla="*/ 2147483646 h 5910"/>
                <a:gd name="T56" fmla="*/ 2147483646 w 4228"/>
                <a:gd name="T57" fmla="*/ 2147483646 h 5910"/>
                <a:gd name="T58" fmla="*/ 2147483646 w 4228"/>
                <a:gd name="T59" fmla="*/ 2147483646 h 5910"/>
                <a:gd name="T60" fmla="*/ 2147483646 w 4228"/>
                <a:gd name="T61" fmla="*/ 2147483646 h 5910"/>
                <a:gd name="T62" fmla="*/ 2147483646 w 4228"/>
                <a:gd name="T63" fmla="*/ 2147483646 h 5910"/>
                <a:gd name="T64" fmla="*/ 2147483646 w 4228"/>
                <a:gd name="T65" fmla="*/ 2147483646 h 5910"/>
                <a:gd name="T66" fmla="*/ 2147483646 w 4228"/>
                <a:gd name="T67" fmla="*/ 2147483646 h 5910"/>
                <a:gd name="T68" fmla="*/ 2147483646 w 4228"/>
                <a:gd name="T69" fmla="*/ 2147483646 h 5910"/>
                <a:gd name="T70" fmla="*/ 2147483646 w 4228"/>
                <a:gd name="T71" fmla="*/ 2147483646 h 5910"/>
                <a:gd name="T72" fmla="*/ 2147483646 w 4228"/>
                <a:gd name="T73" fmla="*/ 2147483646 h 5910"/>
                <a:gd name="T74" fmla="*/ 2147483646 w 4228"/>
                <a:gd name="T75" fmla="*/ 2147483646 h 5910"/>
                <a:gd name="T76" fmla="*/ 2147483646 w 4228"/>
                <a:gd name="T77" fmla="*/ 2147483646 h 5910"/>
                <a:gd name="T78" fmla="*/ 2147483646 w 4228"/>
                <a:gd name="T79" fmla="*/ 2147483646 h 5910"/>
                <a:gd name="T80" fmla="*/ 2147483646 w 4228"/>
                <a:gd name="T81" fmla="*/ 2147483646 h 5910"/>
                <a:gd name="T82" fmla="*/ 2147483646 w 4228"/>
                <a:gd name="T83" fmla="*/ 2147483646 h 5910"/>
                <a:gd name="T84" fmla="*/ 2147483646 w 4228"/>
                <a:gd name="T85" fmla="*/ 2147483646 h 5910"/>
                <a:gd name="T86" fmla="*/ 2147483646 w 4228"/>
                <a:gd name="T87" fmla="*/ 2147483646 h 5910"/>
                <a:gd name="T88" fmla="*/ 2147483646 w 4228"/>
                <a:gd name="T89" fmla="*/ 2147483646 h 5910"/>
                <a:gd name="T90" fmla="*/ 2147483646 w 4228"/>
                <a:gd name="T91" fmla="*/ 2147483646 h 5910"/>
                <a:gd name="T92" fmla="*/ 2147483646 w 4228"/>
                <a:gd name="T93" fmla="*/ 2147483646 h 5910"/>
                <a:gd name="T94" fmla="*/ 2147483646 w 4228"/>
                <a:gd name="T95" fmla="*/ 2147483646 h 5910"/>
                <a:gd name="T96" fmla="*/ 2147483646 w 4228"/>
                <a:gd name="T97" fmla="*/ 2147483646 h 5910"/>
                <a:gd name="T98" fmla="*/ 2147483646 w 4228"/>
                <a:gd name="T99" fmla="*/ 2147483646 h 5910"/>
                <a:gd name="T100" fmla="*/ 2147483646 w 4228"/>
                <a:gd name="T101" fmla="*/ 2147483646 h 5910"/>
                <a:gd name="T102" fmla="*/ 2147483646 w 4228"/>
                <a:gd name="T103" fmla="*/ 2147483646 h 5910"/>
                <a:gd name="T104" fmla="*/ 2147483646 w 4228"/>
                <a:gd name="T105" fmla="*/ 2147483646 h 5910"/>
                <a:gd name="T106" fmla="*/ 2147483646 w 4228"/>
                <a:gd name="T107" fmla="*/ 2147483646 h 5910"/>
                <a:gd name="T108" fmla="*/ 2147483646 w 4228"/>
                <a:gd name="T109" fmla="*/ 2147483646 h 5910"/>
                <a:gd name="T110" fmla="*/ 2147483646 w 4228"/>
                <a:gd name="T111" fmla="*/ 2147483646 h 5910"/>
                <a:gd name="T112" fmla="*/ 2147483646 w 4228"/>
                <a:gd name="T113" fmla="*/ 2147483646 h 5910"/>
                <a:gd name="T114" fmla="*/ 2147483646 w 4228"/>
                <a:gd name="T115" fmla="*/ 2147483646 h 5910"/>
                <a:gd name="T116" fmla="*/ 2147483646 w 4228"/>
                <a:gd name="T117" fmla="*/ 2147483646 h 5910"/>
                <a:gd name="T118" fmla="*/ 2147483646 w 4228"/>
                <a:gd name="T119" fmla="*/ 2147483646 h 5910"/>
                <a:gd name="T120" fmla="*/ 2147483646 w 4228"/>
                <a:gd name="T121" fmla="*/ 2147483646 h 591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4228" h="5910">
                  <a:moveTo>
                    <a:pt x="3998" y="2785"/>
                  </a:moveTo>
                  <a:lnTo>
                    <a:pt x="3815" y="2602"/>
                  </a:lnTo>
                  <a:lnTo>
                    <a:pt x="2840" y="1627"/>
                  </a:lnTo>
                  <a:lnTo>
                    <a:pt x="3127" y="1341"/>
                  </a:lnTo>
                  <a:lnTo>
                    <a:pt x="3155" y="1312"/>
                  </a:lnTo>
                  <a:lnTo>
                    <a:pt x="3181" y="1282"/>
                  </a:lnTo>
                  <a:lnTo>
                    <a:pt x="3205" y="1251"/>
                  </a:lnTo>
                  <a:lnTo>
                    <a:pt x="3227" y="1219"/>
                  </a:lnTo>
                  <a:lnTo>
                    <a:pt x="3247" y="1185"/>
                  </a:lnTo>
                  <a:lnTo>
                    <a:pt x="3266" y="1151"/>
                  </a:lnTo>
                  <a:lnTo>
                    <a:pt x="3284" y="1116"/>
                  </a:lnTo>
                  <a:lnTo>
                    <a:pt x="3299" y="1081"/>
                  </a:lnTo>
                  <a:lnTo>
                    <a:pt x="3313" y="1046"/>
                  </a:lnTo>
                  <a:lnTo>
                    <a:pt x="3324" y="1009"/>
                  </a:lnTo>
                  <a:lnTo>
                    <a:pt x="3335" y="972"/>
                  </a:lnTo>
                  <a:lnTo>
                    <a:pt x="3342" y="935"/>
                  </a:lnTo>
                  <a:lnTo>
                    <a:pt x="3349" y="898"/>
                  </a:lnTo>
                  <a:lnTo>
                    <a:pt x="3353" y="861"/>
                  </a:lnTo>
                  <a:lnTo>
                    <a:pt x="3356" y="823"/>
                  </a:lnTo>
                  <a:lnTo>
                    <a:pt x="3357" y="786"/>
                  </a:lnTo>
                  <a:lnTo>
                    <a:pt x="3356" y="748"/>
                  </a:lnTo>
                  <a:lnTo>
                    <a:pt x="3353" y="710"/>
                  </a:lnTo>
                  <a:lnTo>
                    <a:pt x="3349" y="673"/>
                  </a:lnTo>
                  <a:lnTo>
                    <a:pt x="3342" y="635"/>
                  </a:lnTo>
                  <a:lnTo>
                    <a:pt x="3335" y="598"/>
                  </a:lnTo>
                  <a:lnTo>
                    <a:pt x="3324" y="562"/>
                  </a:lnTo>
                  <a:lnTo>
                    <a:pt x="3313" y="526"/>
                  </a:lnTo>
                  <a:lnTo>
                    <a:pt x="3299" y="489"/>
                  </a:lnTo>
                  <a:lnTo>
                    <a:pt x="3284" y="455"/>
                  </a:lnTo>
                  <a:lnTo>
                    <a:pt x="3266" y="420"/>
                  </a:lnTo>
                  <a:lnTo>
                    <a:pt x="3247" y="385"/>
                  </a:lnTo>
                  <a:lnTo>
                    <a:pt x="3227" y="353"/>
                  </a:lnTo>
                  <a:lnTo>
                    <a:pt x="3205" y="321"/>
                  </a:lnTo>
                  <a:lnTo>
                    <a:pt x="3181" y="290"/>
                  </a:lnTo>
                  <a:lnTo>
                    <a:pt x="3155" y="258"/>
                  </a:lnTo>
                  <a:lnTo>
                    <a:pt x="3127" y="229"/>
                  </a:lnTo>
                  <a:lnTo>
                    <a:pt x="3097" y="201"/>
                  </a:lnTo>
                  <a:lnTo>
                    <a:pt x="3067" y="176"/>
                  </a:lnTo>
                  <a:lnTo>
                    <a:pt x="3036" y="151"/>
                  </a:lnTo>
                  <a:lnTo>
                    <a:pt x="3003" y="129"/>
                  </a:lnTo>
                  <a:lnTo>
                    <a:pt x="2970" y="108"/>
                  </a:lnTo>
                  <a:lnTo>
                    <a:pt x="2936" y="89"/>
                  </a:lnTo>
                  <a:lnTo>
                    <a:pt x="2902" y="72"/>
                  </a:lnTo>
                  <a:lnTo>
                    <a:pt x="2866" y="56"/>
                  </a:lnTo>
                  <a:lnTo>
                    <a:pt x="2830" y="43"/>
                  </a:lnTo>
                  <a:lnTo>
                    <a:pt x="2795" y="32"/>
                  </a:lnTo>
                  <a:lnTo>
                    <a:pt x="2758" y="22"/>
                  </a:lnTo>
                  <a:lnTo>
                    <a:pt x="2720" y="14"/>
                  </a:lnTo>
                  <a:lnTo>
                    <a:pt x="2683" y="7"/>
                  </a:lnTo>
                  <a:lnTo>
                    <a:pt x="2645" y="3"/>
                  </a:lnTo>
                  <a:lnTo>
                    <a:pt x="2608" y="0"/>
                  </a:lnTo>
                  <a:lnTo>
                    <a:pt x="2570" y="0"/>
                  </a:lnTo>
                  <a:lnTo>
                    <a:pt x="2532" y="0"/>
                  </a:lnTo>
                  <a:lnTo>
                    <a:pt x="2496" y="3"/>
                  </a:lnTo>
                  <a:lnTo>
                    <a:pt x="2458" y="7"/>
                  </a:lnTo>
                  <a:lnTo>
                    <a:pt x="2421" y="14"/>
                  </a:lnTo>
                  <a:lnTo>
                    <a:pt x="2383" y="22"/>
                  </a:lnTo>
                  <a:lnTo>
                    <a:pt x="2346" y="32"/>
                  </a:lnTo>
                  <a:lnTo>
                    <a:pt x="2310" y="43"/>
                  </a:lnTo>
                  <a:lnTo>
                    <a:pt x="2275" y="56"/>
                  </a:lnTo>
                  <a:lnTo>
                    <a:pt x="2239" y="72"/>
                  </a:lnTo>
                  <a:lnTo>
                    <a:pt x="2205" y="89"/>
                  </a:lnTo>
                  <a:lnTo>
                    <a:pt x="2171" y="108"/>
                  </a:lnTo>
                  <a:lnTo>
                    <a:pt x="2138" y="129"/>
                  </a:lnTo>
                  <a:lnTo>
                    <a:pt x="2105" y="151"/>
                  </a:lnTo>
                  <a:lnTo>
                    <a:pt x="2074" y="176"/>
                  </a:lnTo>
                  <a:lnTo>
                    <a:pt x="2044" y="201"/>
                  </a:lnTo>
                  <a:lnTo>
                    <a:pt x="2018" y="229"/>
                  </a:lnTo>
                  <a:lnTo>
                    <a:pt x="301" y="1950"/>
                  </a:lnTo>
                  <a:lnTo>
                    <a:pt x="284" y="1965"/>
                  </a:lnTo>
                  <a:lnTo>
                    <a:pt x="266" y="1980"/>
                  </a:lnTo>
                  <a:lnTo>
                    <a:pt x="248" y="1996"/>
                  </a:lnTo>
                  <a:lnTo>
                    <a:pt x="231" y="2013"/>
                  </a:lnTo>
                  <a:lnTo>
                    <a:pt x="203" y="2042"/>
                  </a:lnTo>
                  <a:lnTo>
                    <a:pt x="177" y="2072"/>
                  </a:lnTo>
                  <a:lnTo>
                    <a:pt x="153" y="2104"/>
                  </a:lnTo>
                  <a:lnTo>
                    <a:pt x="131" y="2135"/>
                  </a:lnTo>
                  <a:lnTo>
                    <a:pt x="110" y="2169"/>
                  </a:lnTo>
                  <a:lnTo>
                    <a:pt x="91" y="2203"/>
                  </a:lnTo>
                  <a:lnTo>
                    <a:pt x="74" y="2238"/>
                  </a:lnTo>
                  <a:lnTo>
                    <a:pt x="58" y="2273"/>
                  </a:lnTo>
                  <a:lnTo>
                    <a:pt x="45" y="2308"/>
                  </a:lnTo>
                  <a:lnTo>
                    <a:pt x="33" y="2345"/>
                  </a:lnTo>
                  <a:lnTo>
                    <a:pt x="23" y="2382"/>
                  </a:lnTo>
                  <a:lnTo>
                    <a:pt x="15" y="2419"/>
                  </a:lnTo>
                  <a:lnTo>
                    <a:pt x="9" y="2456"/>
                  </a:lnTo>
                  <a:lnTo>
                    <a:pt x="5" y="2493"/>
                  </a:lnTo>
                  <a:lnTo>
                    <a:pt x="1" y="2531"/>
                  </a:lnTo>
                  <a:lnTo>
                    <a:pt x="0" y="2569"/>
                  </a:lnTo>
                  <a:lnTo>
                    <a:pt x="1" y="2606"/>
                  </a:lnTo>
                  <a:lnTo>
                    <a:pt x="5" y="2644"/>
                  </a:lnTo>
                  <a:lnTo>
                    <a:pt x="9" y="2681"/>
                  </a:lnTo>
                  <a:lnTo>
                    <a:pt x="15" y="2719"/>
                  </a:lnTo>
                  <a:lnTo>
                    <a:pt x="23" y="2756"/>
                  </a:lnTo>
                  <a:lnTo>
                    <a:pt x="33" y="2792"/>
                  </a:lnTo>
                  <a:lnTo>
                    <a:pt x="45" y="2829"/>
                  </a:lnTo>
                  <a:lnTo>
                    <a:pt x="58" y="2865"/>
                  </a:lnTo>
                  <a:lnTo>
                    <a:pt x="74" y="2899"/>
                  </a:lnTo>
                  <a:lnTo>
                    <a:pt x="91" y="2934"/>
                  </a:lnTo>
                  <a:lnTo>
                    <a:pt x="110" y="2969"/>
                  </a:lnTo>
                  <a:lnTo>
                    <a:pt x="131" y="3001"/>
                  </a:lnTo>
                  <a:lnTo>
                    <a:pt x="153" y="3033"/>
                  </a:lnTo>
                  <a:lnTo>
                    <a:pt x="177" y="3065"/>
                  </a:lnTo>
                  <a:lnTo>
                    <a:pt x="203" y="3096"/>
                  </a:lnTo>
                  <a:lnTo>
                    <a:pt x="231" y="3125"/>
                  </a:lnTo>
                  <a:lnTo>
                    <a:pt x="1388" y="4281"/>
                  </a:lnTo>
                  <a:lnTo>
                    <a:pt x="1102" y="4567"/>
                  </a:lnTo>
                  <a:lnTo>
                    <a:pt x="1075" y="4597"/>
                  </a:lnTo>
                  <a:lnTo>
                    <a:pt x="1048" y="4627"/>
                  </a:lnTo>
                  <a:lnTo>
                    <a:pt x="1024" y="4658"/>
                  </a:lnTo>
                  <a:lnTo>
                    <a:pt x="1001" y="4691"/>
                  </a:lnTo>
                  <a:lnTo>
                    <a:pt x="981" y="4724"/>
                  </a:lnTo>
                  <a:lnTo>
                    <a:pt x="962" y="4758"/>
                  </a:lnTo>
                  <a:lnTo>
                    <a:pt x="945" y="4792"/>
                  </a:lnTo>
                  <a:lnTo>
                    <a:pt x="930" y="4828"/>
                  </a:lnTo>
                  <a:lnTo>
                    <a:pt x="916" y="4864"/>
                  </a:lnTo>
                  <a:lnTo>
                    <a:pt x="904" y="4899"/>
                  </a:lnTo>
                  <a:lnTo>
                    <a:pt x="894" y="4936"/>
                  </a:lnTo>
                  <a:lnTo>
                    <a:pt x="886" y="4973"/>
                  </a:lnTo>
                  <a:lnTo>
                    <a:pt x="879" y="5011"/>
                  </a:lnTo>
                  <a:lnTo>
                    <a:pt x="875" y="5048"/>
                  </a:lnTo>
                  <a:lnTo>
                    <a:pt x="873" y="5086"/>
                  </a:lnTo>
                  <a:lnTo>
                    <a:pt x="872" y="5123"/>
                  </a:lnTo>
                  <a:lnTo>
                    <a:pt x="873" y="5161"/>
                  </a:lnTo>
                  <a:lnTo>
                    <a:pt x="875" y="5198"/>
                  </a:lnTo>
                  <a:lnTo>
                    <a:pt x="880" y="5236"/>
                  </a:lnTo>
                  <a:lnTo>
                    <a:pt x="886" y="5273"/>
                  </a:lnTo>
                  <a:lnTo>
                    <a:pt x="894" y="5311"/>
                  </a:lnTo>
                  <a:lnTo>
                    <a:pt x="904" y="5347"/>
                  </a:lnTo>
                  <a:lnTo>
                    <a:pt x="916" y="5383"/>
                  </a:lnTo>
                  <a:lnTo>
                    <a:pt x="930" y="5419"/>
                  </a:lnTo>
                  <a:lnTo>
                    <a:pt x="945" y="5455"/>
                  </a:lnTo>
                  <a:lnTo>
                    <a:pt x="962" y="5489"/>
                  </a:lnTo>
                  <a:lnTo>
                    <a:pt x="981" y="5523"/>
                  </a:lnTo>
                  <a:lnTo>
                    <a:pt x="1002" y="5556"/>
                  </a:lnTo>
                  <a:lnTo>
                    <a:pt x="1024" y="5589"/>
                  </a:lnTo>
                  <a:lnTo>
                    <a:pt x="1049" y="5620"/>
                  </a:lnTo>
                  <a:lnTo>
                    <a:pt x="1075" y="5650"/>
                  </a:lnTo>
                  <a:lnTo>
                    <a:pt x="1102" y="5679"/>
                  </a:lnTo>
                  <a:lnTo>
                    <a:pt x="1131" y="5707"/>
                  </a:lnTo>
                  <a:lnTo>
                    <a:pt x="1162" y="5734"/>
                  </a:lnTo>
                  <a:lnTo>
                    <a:pt x="1193" y="5757"/>
                  </a:lnTo>
                  <a:lnTo>
                    <a:pt x="1225" y="5779"/>
                  </a:lnTo>
                  <a:lnTo>
                    <a:pt x="1259" y="5800"/>
                  </a:lnTo>
                  <a:lnTo>
                    <a:pt x="1292" y="5819"/>
                  </a:lnTo>
                  <a:lnTo>
                    <a:pt x="1327" y="5836"/>
                  </a:lnTo>
                  <a:lnTo>
                    <a:pt x="1362" y="5852"/>
                  </a:lnTo>
                  <a:lnTo>
                    <a:pt x="1398" y="5865"/>
                  </a:lnTo>
                  <a:lnTo>
                    <a:pt x="1434" y="5877"/>
                  </a:lnTo>
                  <a:lnTo>
                    <a:pt x="1471" y="5887"/>
                  </a:lnTo>
                  <a:lnTo>
                    <a:pt x="1507" y="5895"/>
                  </a:lnTo>
                  <a:lnTo>
                    <a:pt x="1545" y="5902"/>
                  </a:lnTo>
                  <a:lnTo>
                    <a:pt x="1582" y="5906"/>
                  </a:lnTo>
                  <a:lnTo>
                    <a:pt x="1620" y="5909"/>
                  </a:lnTo>
                  <a:lnTo>
                    <a:pt x="1658" y="5910"/>
                  </a:lnTo>
                  <a:lnTo>
                    <a:pt x="1696" y="5909"/>
                  </a:lnTo>
                  <a:lnTo>
                    <a:pt x="1734" y="5906"/>
                  </a:lnTo>
                  <a:lnTo>
                    <a:pt x="1771" y="5902"/>
                  </a:lnTo>
                  <a:lnTo>
                    <a:pt x="1809" y="5895"/>
                  </a:lnTo>
                  <a:lnTo>
                    <a:pt x="1845" y="5887"/>
                  </a:lnTo>
                  <a:lnTo>
                    <a:pt x="1882" y="5877"/>
                  </a:lnTo>
                  <a:lnTo>
                    <a:pt x="1918" y="5865"/>
                  </a:lnTo>
                  <a:lnTo>
                    <a:pt x="1954" y="5852"/>
                  </a:lnTo>
                  <a:lnTo>
                    <a:pt x="1989" y="5836"/>
                  </a:lnTo>
                  <a:lnTo>
                    <a:pt x="2024" y="5819"/>
                  </a:lnTo>
                  <a:lnTo>
                    <a:pt x="2057" y="5800"/>
                  </a:lnTo>
                  <a:lnTo>
                    <a:pt x="2091" y="5780"/>
                  </a:lnTo>
                  <a:lnTo>
                    <a:pt x="2123" y="5757"/>
                  </a:lnTo>
                  <a:lnTo>
                    <a:pt x="2154" y="5734"/>
                  </a:lnTo>
                  <a:lnTo>
                    <a:pt x="2184" y="5707"/>
                  </a:lnTo>
                  <a:lnTo>
                    <a:pt x="2215" y="5679"/>
                  </a:lnTo>
                  <a:lnTo>
                    <a:pt x="3998" y="3897"/>
                  </a:lnTo>
                  <a:lnTo>
                    <a:pt x="4026" y="3866"/>
                  </a:lnTo>
                  <a:lnTo>
                    <a:pt x="4052" y="3836"/>
                  </a:lnTo>
                  <a:lnTo>
                    <a:pt x="4076" y="3805"/>
                  </a:lnTo>
                  <a:lnTo>
                    <a:pt x="4099" y="3773"/>
                  </a:lnTo>
                  <a:lnTo>
                    <a:pt x="4119" y="3739"/>
                  </a:lnTo>
                  <a:lnTo>
                    <a:pt x="4138" y="3706"/>
                  </a:lnTo>
                  <a:lnTo>
                    <a:pt x="4156" y="3671"/>
                  </a:lnTo>
                  <a:lnTo>
                    <a:pt x="4170" y="3636"/>
                  </a:lnTo>
                  <a:lnTo>
                    <a:pt x="4185" y="3600"/>
                  </a:lnTo>
                  <a:lnTo>
                    <a:pt x="4196" y="3564"/>
                  </a:lnTo>
                  <a:lnTo>
                    <a:pt x="4206" y="3527"/>
                  </a:lnTo>
                  <a:lnTo>
                    <a:pt x="4214" y="3489"/>
                  </a:lnTo>
                  <a:lnTo>
                    <a:pt x="4220" y="3453"/>
                  </a:lnTo>
                  <a:lnTo>
                    <a:pt x="4225" y="3415"/>
                  </a:lnTo>
                  <a:lnTo>
                    <a:pt x="4227" y="3378"/>
                  </a:lnTo>
                  <a:lnTo>
                    <a:pt x="4228" y="3340"/>
                  </a:lnTo>
                  <a:lnTo>
                    <a:pt x="4227" y="3302"/>
                  </a:lnTo>
                  <a:lnTo>
                    <a:pt x="4225" y="3265"/>
                  </a:lnTo>
                  <a:lnTo>
                    <a:pt x="4220" y="3227"/>
                  </a:lnTo>
                  <a:lnTo>
                    <a:pt x="4214" y="3191"/>
                  </a:lnTo>
                  <a:lnTo>
                    <a:pt x="4206" y="3153"/>
                  </a:lnTo>
                  <a:lnTo>
                    <a:pt x="4196" y="3116"/>
                  </a:lnTo>
                  <a:lnTo>
                    <a:pt x="4185" y="3080"/>
                  </a:lnTo>
                  <a:lnTo>
                    <a:pt x="4170" y="3044"/>
                  </a:lnTo>
                  <a:lnTo>
                    <a:pt x="4156" y="3009"/>
                  </a:lnTo>
                  <a:lnTo>
                    <a:pt x="4138" y="2974"/>
                  </a:lnTo>
                  <a:lnTo>
                    <a:pt x="4119" y="2941"/>
                  </a:lnTo>
                  <a:lnTo>
                    <a:pt x="4099" y="2907"/>
                  </a:lnTo>
                  <a:lnTo>
                    <a:pt x="4076" y="2875"/>
                  </a:lnTo>
                  <a:lnTo>
                    <a:pt x="4052" y="2844"/>
                  </a:lnTo>
                  <a:lnTo>
                    <a:pt x="4026" y="2814"/>
                  </a:lnTo>
                  <a:lnTo>
                    <a:pt x="3998" y="2785"/>
                  </a:lnTo>
                  <a:close/>
                  <a:moveTo>
                    <a:pt x="2285" y="499"/>
                  </a:moveTo>
                  <a:lnTo>
                    <a:pt x="2285" y="499"/>
                  </a:lnTo>
                  <a:lnTo>
                    <a:pt x="2300" y="485"/>
                  </a:lnTo>
                  <a:lnTo>
                    <a:pt x="2316" y="471"/>
                  </a:lnTo>
                  <a:lnTo>
                    <a:pt x="2332" y="459"/>
                  </a:lnTo>
                  <a:lnTo>
                    <a:pt x="2348" y="448"/>
                  </a:lnTo>
                  <a:lnTo>
                    <a:pt x="2365" y="437"/>
                  </a:lnTo>
                  <a:lnTo>
                    <a:pt x="2383" y="428"/>
                  </a:lnTo>
                  <a:lnTo>
                    <a:pt x="2401" y="419"/>
                  </a:lnTo>
                  <a:lnTo>
                    <a:pt x="2419" y="411"/>
                  </a:lnTo>
                  <a:lnTo>
                    <a:pt x="2437" y="404"/>
                  </a:lnTo>
                  <a:lnTo>
                    <a:pt x="2456" y="398"/>
                  </a:lnTo>
                  <a:lnTo>
                    <a:pt x="2474" y="393"/>
                  </a:lnTo>
                  <a:lnTo>
                    <a:pt x="2493" y="389"/>
                  </a:lnTo>
                  <a:lnTo>
                    <a:pt x="2512" y="385"/>
                  </a:lnTo>
                  <a:lnTo>
                    <a:pt x="2531" y="383"/>
                  </a:lnTo>
                  <a:lnTo>
                    <a:pt x="2551" y="382"/>
                  </a:lnTo>
                  <a:lnTo>
                    <a:pt x="2570" y="381"/>
                  </a:lnTo>
                  <a:lnTo>
                    <a:pt x="2590" y="382"/>
                  </a:lnTo>
                  <a:lnTo>
                    <a:pt x="2609" y="383"/>
                  </a:lnTo>
                  <a:lnTo>
                    <a:pt x="2628" y="385"/>
                  </a:lnTo>
                  <a:lnTo>
                    <a:pt x="2647" y="389"/>
                  </a:lnTo>
                  <a:lnTo>
                    <a:pt x="2667" y="393"/>
                  </a:lnTo>
                  <a:lnTo>
                    <a:pt x="2685" y="398"/>
                  </a:lnTo>
                  <a:lnTo>
                    <a:pt x="2704" y="404"/>
                  </a:lnTo>
                  <a:lnTo>
                    <a:pt x="2722" y="411"/>
                  </a:lnTo>
                  <a:lnTo>
                    <a:pt x="2741" y="419"/>
                  </a:lnTo>
                  <a:lnTo>
                    <a:pt x="2759" y="428"/>
                  </a:lnTo>
                  <a:lnTo>
                    <a:pt x="2776" y="437"/>
                  </a:lnTo>
                  <a:lnTo>
                    <a:pt x="2792" y="448"/>
                  </a:lnTo>
                  <a:lnTo>
                    <a:pt x="2809" y="459"/>
                  </a:lnTo>
                  <a:lnTo>
                    <a:pt x="2826" y="471"/>
                  </a:lnTo>
                  <a:lnTo>
                    <a:pt x="2841" y="485"/>
                  </a:lnTo>
                  <a:lnTo>
                    <a:pt x="2856" y="499"/>
                  </a:lnTo>
                  <a:lnTo>
                    <a:pt x="2870" y="515"/>
                  </a:lnTo>
                  <a:lnTo>
                    <a:pt x="2884" y="530"/>
                  </a:lnTo>
                  <a:lnTo>
                    <a:pt x="2896" y="546"/>
                  </a:lnTo>
                  <a:lnTo>
                    <a:pt x="2908" y="563"/>
                  </a:lnTo>
                  <a:lnTo>
                    <a:pt x="2918" y="581"/>
                  </a:lnTo>
                  <a:lnTo>
                    <a:pt x="2928" y="597"/>
                  </a:lnTo>
                  <a:lnTo>
                    <a:pt x="2937" y="615"/>
                  </a:lnTo>
                  <a:lnTo>
                    <a:pt x="2945" y="633"/>
                  </a:lnTo>
                  <a:lnTo>
                    <a:pt x="2952" y="652"/>
                  </a:lnTo>
                  <a:lnTo>
                    <a:pt x="2959" y="670"/>
                  </a:lnTo>
                  <a:lnTo>
                    <a:pt x="2963" y="689"/>
                  </a:lnTo>
                  <a:lnTo>
                    <a:pt x="2968" y="708"/>
                  </a:lnTo>
                  <a:lnTo>
                    <a:pt x="2971" y="727"/>
                  </a:lnTo>
                  <a:lnTo>
                    <a:pt x="2973" y="747"/>
                  </a:lnTo>
                  <a:lnTo>
                    <a:pt x="2974" y="766"/>
                  </a:lnTo>
                  <a:lnTo>
                    <a:pt x="2974" y="786"/>
                  </a:lnTo>
                  <a:lnTo>
                    <a:pt x="2974" y="805"/>
                  </a:lnTo>
                  <a:lnTo>
                    <a:pt x="2973" y="824"/>
                  </a:lnTo>
                  <a:lnTo>
                    <a:pt x="2971" y="844"/>
                  </a:lnTo>
                  <a:lnTo>
                    <a:pt x="2968" y="863"/>
                  </a:lnTo>
                  <a:lnTo>
                    <a:pt x="2963" y="882"/>
                  </a:lnTo>
                  <a:lnTo>
                    <a:pt x="2959" y="901"/>
                  </a:lnTo>
                  <a:lnTo>
                    <a:pt x="2952" y="920"/>
                  </a:lnTo>
                  <a:lnTo>
                    <a:pt x="2945" y="938"/>
                  </a:lnTo>
                  <a:lnTo>
                    <a:pt x="2937" y="955"/>
                  </a:lnTo>
                  <a:lnTo>
                    <a:pt x="2928" y="973"/>
                  </a:lnTo>
                  <a:lnTo>
                    <a:pt x="2918" y="991"/>
                  </a:lnTo>
                  <a:lnTo>
                    <a:pt x="2908" y="1008"/>
                  </a:lnTo>
                  <a:lnTo>
                    <a:pt x="2896" y="1025"/>
                  </a:lnTo>
                  <a:lnTo>
                    <a:pt x="2884" y="1040"/>
                  </a:lnTo>
                  <a:lnTo>
                    <a:pt x="2870" y="1056"/>
                  </a:lnTo>
                  <a:lnTo>
                    <a:pt x="2856" y="1071"/>
                  </a:lnTo>
                  <a:lnTo>
                    <a:pt x="2743" y="1184"/>
                  </a:lnTo>
                  <a:lnTo>
                    <a:pt x="1550" y="2377"/>
                  </a:lnTo>
                  <a:lnTo>
                    <a:pt x="1543" y="2353"/>
                  </a:lnTo>
                  <a:lnTo>
                    <a:pt x="1535" y="2327"/>
                  </a:lnTo>
                  <a:lnTo>
                    <a:pt x="1527" y="2303"/>
                  </a:lnTo>
                  <a:lnTo>
                    <a:pt x="1518" y="2278"/>
                  </a:lnTo>
                  <a:lnTo>
                    <a:pt x="1508" y="2255"/>
                  </a:lnTo>
                  <a:lnTo>
                    <a:pt x="1497" y="2230"/>
                  </a:lnTo>
                  <a:lnTo>
                    <a:pt x="1485" y="2207"/>
                  </a:lnTo>
                  <a:lnTo>
                    <a:pt x="1473" y="2183"/>
                  </a:lnTo>
                  <a:lnTo>
                    <a:pt x="1459" y="2161"/>
                  </a:lnTo>
                  <a:lnTo>
                    <a:pt x="1446" y="2139"/>
                  </a:lnTo>
                  <a:lnTo>
                    <a:pt x="1430" y="2116"/>
                  </a:lnTo>
                  <a:lnTo>
                    <a:pt x="1415" y="2094"/>
                  </a:lnTo>
                  <a:lnTo>
                    <a:pt x="1398" y="2073"/>
                  </a:lnTo>
                  <a:lnTo>
                    <a:pt x="1380" y="2053"/>
                  </a:lnTo>
                  <a:lnTo>
                    <a:pt x="1362" y="2033"/>
                  </a:lnTo>
                  <a:lnTo>
                    <a:pt x="1343" y="2013"/>
                  </a:lnTo>
                  <a:lnTo>
                    <a:pt x="1323" y="1994"/>
                  </a:lnTo>
                  <a:lnTo>
                    <a:pt x="1303" y="1976"/>
                  </a:lnTo>
                  <a:lnTo>
                    <a:pt x="1283" y="1958"/>
                  </a:lnTo>
                  <a:lnTo>
                    <a:pt x="1262" y="1941"/>
                  </a:lnTo>
                  <a:lnTo>
                    <a:pt x="1241" y="1926"/>
                  </a:lnTo>
                  <a:lnTo>
                    <a:pt x="1218" y="1911"/>
                  </a:lnTo>
                  <a:lnTo>
                    <a:pt x="1196" y="1897"/>
                  </a:lnTo>
                  <a:lnTo>
                    <a:pt x="1174" y="1883"/>
                  </a:lnTo>
                  <a:lnTo>
                    <a:pt x="1151" y="1871"/>
                  </a:lnTo>
                  <a:lnTo>
                    <a:pt x="1128" y="1860"/>
                  </a:lnTo>
                  <a:lnTo>
                    <a:pt x="1105" y="1849"/>
                  </a:lnTo>
                  <a:lnTo>
                    <a:pt x="1080" y="1839"/>
                  </a:lnTo>
                  <a:lnTo>
                    <a:pt x="1057" y="1830"/>
                  </a:lnTo>
                  <a:lnTo>
                    <a:pt x="1032" y="1821"/>
                  </a:lnTo>
                  <a:lnTo>
                    <a:pt x="1008" y="1814"/>
                  </a:lnTo>
                  <a:lnTo>
                    <a:pt x="983" y="1808"/>
                  </a:lnTo>
                  <a:lnTo>
                    <a:pt x="2285" y="499"/>
                  </a:lnTo>
                  <a:close/>
                  <a:moveTo>
                    <a:pt x="1943" y="5409"/>
                  </a:moveTo>
                  <a:lnTo>
                    <a:pt x="1943" y="5409"/>
                  </a:lnTo>
                  <a:lnTo>
                    <a:pt x="1929" y="5423"/>
                  </a:lnTo>
                  <a:lnTo>
                    <a:pt x="1913" y="5437"/>
                  </a:lnTo>
                  <a:lnTo>
                    <a:pt x="1897" y="5449"/>
                  </a:lnTo>
                  <a:lnTo>
                    <a:pt x="1881" y="5461"/>
                  </a:lnTo>
                  <a:lnTo>
                    <a:pt x="1863" y="5471"/>
                  </a:lnTo>
                  <a:lnTo>
                    <a:pt x="1846" y="5481"/>
                  </a:lnTo>
                  <a:lnTo>
                    <a:pt x="1829" y="5490"/>
                  </a:lnTo>
                  <a:lnTo>
                    <a:pt x="1811" y="5498"/>
                  </a:lnTo>
                  <a:lnTo>
                    <a:pt x="1792" y="5505"/>
                  </a:lnTo>
                  <a:lnTo>
                    <a:pt x="1773" y="5510"/>
                  </a:lnTo>
                  <a:lnTo>
                    <a:pt x="1754" y="5516"/>
                  </a:lnTo>
                  <a:lnTo>
                    <a:pt x="1735" y="5521"/>
                  </a:lnTo>
                  <a:lnTo>
                    <a:pt x="1716" y="5523"/>
                  </a:lnTo>
                  <a:lnTo>
                    <a:pt x="1697" y="5526"/>
                  </a:lnTo>
                  <a:lnTo>
                    <a:pt x="1677" y="5527"/>
                  </a:lnTo>
                  <a:lnTo>
                    <a:pt x="1658" y="5527"/>
                  </a:lnTo>
                  <a:lnTo>
                    <a:pt x="1638" y="5527"/>
                  </a:lnTo>
                  <a:lnTo>
                    <a:pt x="1619" y="5526"/>
                  </a:lnTo>
                  <a:lnTo>
                    <a:pt x="1600" y="5523"/>
                  </a:lnTo>
                  <a:lnTo>
                    <a:pt x="1581" y="5521"/>
                  </a:lnTo>
                  <a:lnTo>
                    <a:pt x="1562" y="5516"/>
                  </a:lnTo>
                  <a:lnTo>
                    <a:pt x="1543" y="5510"/>
                  </a:lnTo>
                  <a:lnTo>
                    <a:pt x="1524" y="5505"/>
                  </a:lnTo>
                  <a:lnTo>
                    <a:pt x="1506" y="5498"/>
                  </a:lnTo>
                  <a:lnTo>
                    <a:pt x="1488" y="5490"/>
                  </a:lnTo>
                  <a:lnTo>
                    <a:pt x="1471" y="5481"/>
                  </a:lnTo>
                  <a:lnTo>
                    <a:pt x="1453" y="5471"/>
                  </a:lnTo>
                  <a:lnTo>
                    <a:pt x="1436" y="5461"/>
                  </a:lnTo>
                  <a:lnTo>
                    <a:pt x="1419" y="5449"/>
                  </a:lnTo>
                  <a:lnTo>
                    <a:pt x="1404" y="5437"/>
                  </a:lnTo>
                  <a:lnTo>
                    <a:pt x="1388" y="5423"/>
                  </a:lnTo>
                  <a:lnTo>
                    <a:pt x="1372" y="5409"/>
                  </a:lnTo>
                  <a:lnTo>
                    <a:pt x="1358" y="5394"/>
                  </a:lnTo>
                  <a:lnTo>
                    <a:pt x="1344" y="5378"/>
                  </a:lnTo>
                  <a:lnTo>
                    <a:pt x="1332" y="5362"/>
                  </a:lnTo>
                  <a:lnTo>
                    <a:pt x="1320" y="5345"/>
                  </a:lnTo>
                  <a:lnTo>
                    <a:pt x="1310" y="5329"/>
                  </a:lnTo>
                  <a:lnTo>
                    <a:pt x="1300" y="5311"/>
                  </a:lnTo>
                  <a:lnTo>
                    <a:pt x="1291" y="5293"/>
                  </a:lnTo>
                  <a:lnTo>
                    <a:pt x="1283" y="5275"/>
                  </a:lnTo>
                  <a:lnTo>
                    <a:pt x="1276" y="5257"/>
                  </a:lnTo>
                  <a:lnTo>
                    <a:pt x="1271" y="5238"/>
                  </a:lnTo>
                  <a:lnTo>
                    <a:pt x="1265" y="5219"/>
                  </a:lnTo>
                  <a:lnTo>
                    <a:pt x="1262" y="5200"/>
                  </a:lnTo>
                  <a:lnTo>
                    <a:pt x="1259" y="5181"/>
                  </a:lnTo>
                  <a:lnTo>
                    <a:pt x="1256" y="5162"/>
                  </a:lnTo>
                  <a:lnTo>
                    <a:pt x="1254" y="5142"/>
                  </a:lnTo>
                  <a:lnTo>
                    <a:pt x="1254" y="5123"/>
                  </a:lnTo>
                  <a:lnTo>
                    <a:pt x="1254" y="5103"/>
                  </a:lnTo>
                  <a:lnTo>
                    <a:pt x="1256" y="5084"/>
                  </a:lnTo>
                  <a:lnTo>
                    <a:pt x="1259" y="5065"/>
                  </a:lnTo>
                  <a:lnTo>
                    <a:pt x="1262" y="5045"/>
                  </a:lnTo>
                  <a:lnTo>
                    <a:pt x="1265" y="5026"/>
                  </a:lnTo>
                  <a:lnTo>
                    <a:pt x="1271" y="5009"/>
                  </a:lnTo>
                  <a:lnTo>
                    <a:pt x="1276" y="4990"/>
                  </a:lnTo>
                  <a:lnTo>
                    <a:pt x="1283" y="4971"/>
                  </a:lnTo>
                  <a:lnTo>
                    <a:pt x="1291" y="4953"/>
                  </a:lnTo>
                  <a:lnTo>
                    <a:pt x="1300" y="4935"/>
                  </a:lnTo>
                  <a:lnTo>
                    <a:pt x="1310" y="4918"/>
                  </a:lnTo>
                  <a:lnTo>
                    <a:pt x="1320" y="4902"/>
                  </a:lnTo>
                  <a:lnTo>
                    <a:pt x="1332" y="4885"/>
                  </a:lnTo>
                  <a:lnTo>
                    <a:pt x="1344" y="4868"/>
                  </a:lnTo>
                  <a:lnTo>
                    <a:pt x="1358" y="4852"/>
                  </a:lnTo>
                  <a:lnTo>
                    <a:pt x="1372" y="4838"/>
                  </a:lnTo>
                  <a:lnTo>
                    <a:pt x="1658" y="4551"/>
                  </a:lnTo>
                  <a:lnTo>
                    <a:pt x="1762" y="4655"/>
                  </a:lnTo>
                  <a:lnTo>
                    <a:pt x="1945" y="4838"/>
                  </a:lnTo>
                  <a:lnTo>
                    <a:pt x="1958" y="4852"/>
                  </a:lnTo>
                  <a:lnTo>
                    <a:pt x="1972" y="4868"/>
                  </a:lnTo>
                  <a:lnTo>
                    <a:pt x="1985" y="4885"/>
                  </a:lnTo>
                  <a:lnTo>
                    <a:pt x="1996" y="4902"/>
                  </a:lnTo>
                  <a:lnTo>
                    <a:pt x="2007" y="4918"/>
                  </a:lnTo>
                  <a:lnTo>
                    <a:pt x="2018" y="4935"/>
                  </a:lnTo>
                  <a:lnTo>
                    <a:pt x="2025" y="4953"/>
                  </a:lnTo>
                  <a:lnTo>
                    <a:pt x="2033" y="4972"/>
                  </a:lnTo>
                  <a:lnTo>
                    <a:pt x="2039" y="4990"/>
                  </a:lnTo>
                  <a:lnTo>
                    <a:pt x="2046" y="5009"/>
                  </a:lnTo>
                  <a:lnTo>
                    <a:pt x="2051" y="5026"/>
                  </a:lnTo>
                  <a:lnTo>
                    <a:pt x="2055" y="5046"/>
                  </a:lnTo>
                  <a:lnTo>
                    <a:pt x="2058" y="5065"/>
                  </a:lnTo>
                  <a:lnTo>
                    <a:pt x="2061" y="5084"/>
                  </a:lnTo>
                  <a:lnTo>
                    <a:pt x="2062" y="5103"/>
                  </a:lnTo>
                  <a:lnTo>
                    <a:pt x="2063" y="5123"/>
                  </a:lnTo>
                  <a:lnTo>
                    <a:pt x="2062" y="5142"/>
                  </a:lnTo>
                  <a:lnTo>
                    <a:pt x="2061" y="5162"/>
                  </a:lnTo>
                  <a:lnTo>
                    <a:pt x="2058" y="5181"/>
                  </a:lnTo>
                  <a:lnTo>
                    <a:pt x="2055" y="5200"/>
                  </a:lnTo>
                  <a:lnTo>
                    <a:pt x="2051" y="5219"/>
                  </a:lnTo>
                  <a:lnTo>
                    <a:pt x="2046" y="5238"/>
                  </a:lnTo>
                  <a:lnTo>
                    <a:pt x="2039" y="5257"/>
                  </a:lnTo>
                  <a:lnTo>
                    <a:pt x="2033" y="5275"/>
                  </a:lnTo>
                  <a:lnTo>
                    <a:pt x="2025" y="5293"/>
                  </a:lnTo>
                  <a:lnTo>
                    <a:pt x="2018" y="5311"/>
                  </a:lnTo>
                  <a:lnTo>
                    <a:pt x="2007" y="5329"/>
                  </a:lnTo>
                  <a:lnTo>
                    <a:pt x="1996" y="5345"/>
                  </a:lnTo>
                  <a:lnTo>
                    <a:pt x="1985" y="5362"/>
                  </a:lnTo>
                  <a:lnTo>
                    <a:pt x="1971" y="5378"/>
                  </a:lnTo>
                  <a:lnTo>
                    <a:pt x="1958" y="5393"/>
                  </a:lnTo>
                  <a:lnTo>
                    <a:pt x="1943" y="5409"/>
                  </a:lnTo>
                  <a:close/>
                  <a:moveTo>
                    <a:pt x="3727" y="3626"/>
                  </a:moveTo>
                  <a:lnTo>
                    <a:pt x="2420" y="4933"/>
                  </a:lnTo>
                  <a:lnTo>
                    <a:pt x="2414" y="4908"/>
                  </a:lnTo>
                  <a:lnTo>
                    <a:pt x="2406" y="4883"/>
                  </a:lnTo>
                  <a:lnTo>
                    <a:pt x="2397" y="4858"/>
                  </a:lnTo>
                  <a:lnTo>
                    <a:pt x="2389" y="4833"/>
                  </a:lnTo>
                  <a:lnTo>
                    <a:pt x="2379" y="4810"/>
                  </a:lnTo>
                  <a:lnTo>
                    <a:pt x="2368" y="4786"/>
                  </a:lnTo>
                  <a:lnTo>
                    <a:pt x="2356" y="4762"/>
                  </a:lnTo>
                  <a:lnTo>
                    <a:pt x="2344" y="4739"/>
                  </a:lnTo>
                  <a:lnTo>
                    <a:pt x="2331" y="4716"/>
                  </a:lnTo>
                  <a:lnTo>
                    <a:pt x="2316" y="4693"/>
                  </a:lnTo>
                  <a:lnTo>
                    <a:pt x="2302" y="4672"/>
                  </a:lnTo>
                  <a:lnTo>
                    <a:pt x="2286" y="4649"/>
                  </a:lnTo>
                  <a:lnTo>
                    <a:pt x="2269" y="4628"/>
                  </a:lnTo>
                  <a:lnTo>
                    <a:pt x="2251" y="4607"/>
                  </a:lnTo>
                  <a:lnTo>
                    <a:pt x="2234" y="4587"/>
                  </a:lnTo>
                  <a:lnTo>
                    <a:pt x="2215" y="4567"/>
                  </a:lnTo>
                  <a:lnTo>
                    <a:pt x="2032" y="4385"/>
                  </a:lnTo>
                  <a:lnTo>
                    <a:pt x="501" y="2855"/>
                  </a:lnTo>
                  <a:lnTo>
                    <a:pt x="487" y="2839"/>
                  </a:lnTo>
                  <a:lnTo>
                    <a:pt x="473" y="2824"/>
                  </a:lnTo>
                  <a:lnTo>
                    <a:pt x="461" y="2807"/>
                  </a:lnTo>
                  <a:lnTo>
                    <a:pt x="449" y="2791"/>
                  </a:lnTo>
                  <a:lnTo>
                    <a:pt x="439" y="2773"/>
                  </a:lnTo>
                  <a:lnTo>
                    <a:pt x="429" y="2757"/>
                  </a:lnTo>
                  <a:lnTo>
                    <a:pt x="420" y="2739"/>
                  </a:lnTo>
                  <a:lnTo>
                    <a:pt x="412" y="2721"/>
                  </a:lnTo>
                  <a:lnTo>
                    <a:pt x="405" y="2702"/>
                  </a:lnTo>
                  <a:lnTo>
                    <a:pt x="400" y="2684"/>
                  </a:lnTo>
                  <a:lnTo>
                    <a:pt x="394" y="2665"/>
                  </a:lnTo>
                  <a:lnTo>
                    <a:pt x="391" y="2646"/>
                  </a:lnTo>
                  <a:lnTo>
                    <a:pt x="387" y="2627"/>
                  </a:lnTo>
                  <a:lnTo>
                    <a:pt x="385" y="2607"/>
                  </a:lnTo>
                  <a:lnTo>
                    <a:pt x="383" y="2588"/>
                  </a:lnTo>
                  <a:lnTo>
                    <a:pt x="383" y="2569"/>
                  </a:lnTo>
                  <a:lnTo>
                    <a:pt x="383" y="2549"/>
                  </a:lnTo>
                  <a:lnTo>
                    <a:pt x="385" y="2530"/>
                  </a:lnTo>
                  <a:lnTo>
                    <a:pt x="387" y="2510"/>
                  </a:lnTo>
                  <a:lnTo>
                    <a:pt x="391" y="2491"/>
                  </a:lnTo>
                  <a:lnTo>
                    <a:pt x="394" y="2472"/>
                  </a:lnTo>
                  <a:lnTo>
                    <a:pt x="400" y="2453"/>
                  </a:lnTo>
                  <a:lnTo>
                    <a:pt x="405" y="2434"/>
                  </a:lnTo>
                  <a:lnTo>
                    <a:pt x="412" y="2416"/>
                  </a:lnTo>
                  <a:lnTo>
                    <a:pt x="420" y="2399"/>
                  </a:lnTo>
                  <a:lnTo>
                    <a:pt x="429" y="2381"/>
                  </a:lnTo>
                  <a:lnTo>
                    <a:pt x="439" y="2363"/>
                  </a:lnTo>
                  <a:lnTo>
                    <a:pt x="449" y="2346"/>
                  </a:lnTo>
                  <a:lnTo>
                    <a:pt x="461" y="2329"/>
                  </a:lnTo>
                  <a:lnTo>
                    <a:pt x="473" y="2314"/>
                  </a:lnTo>
                  <a:lnTo>
                    <a:pt x="487" y="2298"/>
                  </a:lnTo>
                  <a:lnTo>
                    <a:pt x="501" y="2283"/>
                  </a:lnTo>
                  <a:lnTo>
                    <a:pt x="517" y="2268"/>
                  </a:lnTo>
                  <a:lnTo>
                    <a:pt x="532" y="2255"/>
                  </a:lnTo>
                  <a:lnTo>
                    <a:pt x="548" y="2242"/>
                  </a:lnTo>
                  <a:lnTo>
                    <a:pt x="565" y="2231"/>
                  </a:lnTo>
                  <a:lnTo>
                    <a:pt x="581" y="2220"/>
                  </a:lnTo>
                  <a:lnTo>
                    <a:pt x="599" y="2210"/>
                  </a:lnTo>
                  <a:lnTo>
                    <a:pt x="617" y="2202"/>
                  </a:lnTo>
                  <a:lnTo>
                    <a:pt x="635" y="2195"/>
                  </a:lnTo>
                  <a:lnTo>
                    <a:pt x="653" y="2187"/>
                  </a:lnTo>
                  <a:lnTo>
                    <a:pt x="672" y="2181"/>
                  </a:lnTo>
                  <a:lnTo>
                    <a:pt x="691" y="2176"/>
                  </a:lnTo>
                  <a:lnTo>
                    <a:pt x="710" y="2172"/>
                  </a:lnTo>
                  <a:lnTo>
                    <a:pt x="729" y="2169"/>
                  </a:lnTo>
                  <a:lnTo>
                    <a:pt x="748" y="2167"/>
                  </a:lnTo>
                  <a:lnTo>
                    <a:pt x="768" y="2164"/>
                  </a:lnTo>
                  <a:lnTo>
                    <a:pt x="787" y="2164"/>
                  </a:lnTo>
                  <a:lnTo>
                    <a:pt x="807" y="2164"/>
                  </a:lnTo>
                  <a:lnTo>
                    <a:pt x="826" y="2167"/>
                  </a:lnTo>
                  <a:lnTo>
                    <a:pt x="845" y="2169"/>
                  </a:lnTo>
                  <a:lnTo>
                    <a:pt x="865" y="2172"/>
                  </a:lnTo>
                  <a:lnTo>
                    <a:pt x="884" y="2176"/>
                  </a:lnTo>
                  <a:lnTo>
                    <a:pt x="903" y="2181"/>
                  </a:lnTo>
                  <a:lnTo>
                    <a:pt x="921" y="2187"/>
                  </a:lnTo>
                  <a:lnTo>
                    <a:pt x="940" y="2193"/>
                  </a:lnTo>
                  <a:lnTo>
                    <a:pt x="957" y="2202"/>
                  </a:lnTo>
                  <a:lnTo>
                    <a:pt x="975" y="2210"/>
                  </a:lnTo>
                  <a:lnTo>
                    <a:pt x="992" y="2220"/>
                  </a:lnTo>
                  <a:lnTo>
                    <a:pt x="1010" y="2231"/>
                  </a:lnTo>
                  <a:lnTo>
                    <a:pt x="1025" y="2242"/>
                  </a:lnTo>
                  <a:lnTo>
                    <a:pt x="1042" y="2255"/>
                  </a:lnTo>
                  <a:lnTo>
                    <a:pt x="1058" y="2268"/>
                  </a:lnTo>
                  <a:lnTo>
                    <a:pt x="1073" y="2283"/>
                  </a:lnTo>
                  <a:lnTo>
                    <a:pt x="1087" y="2298"/>
                  </a:lnTo>
                  <a:lnTo>
                    <a:pt x="1100" y="2314"/>
                  </a:lnTo>
                  <a:lnTo>
                    <a:pt x="1114" y="2329"/>
                  </a:lnTo>
                  <a:lnTo>
                    <a:pt x="1125" y="2346"/>
                  </a:lnTo>
                  <a:lnTo>
                    <a:pt x="1136" y="2363"/>
                  </a:lnTo>
                  <a:lnTo>
                    <a:pt x="1145" y="2381"/>
                  </a:lnTo>
                  <a:lnTo>
                    <a:pt x="1154" y="2399"/>
                  </a:lnTo>
                  <a:lnTo>
                    <a:pt x="1162" y="2416"/>
                  </a:lnTo>
                  <a:lnTo>
                    <a:pt x="1168" y="2434"/>
                  </a:lnTo>
                  <a:lnTo>
                    <a:pt x="1175" y="2453"/>
                  </a:lnTo>
                  <a:lnTo>
                    <a:pt x="1179" y="2472"/>
                  </a:lnTo>
                  <a:lnTo>
                    <a:pt x="1184" y="2491"/>
                  </a:lnTo>
                  <a:lnTo>
                    <a:pt x="1187" y="2510"/>
                  </a:lnTo>
                  <a:lnTo>
                    <a:pt x="1189" y="2530"/>
                  </a:lnTo>
                  <a:lnTo>
                    <a:pt x="1191" y="2549"/>
                  </a:lnTo>
                  <a:lnTo>
                    <a:pt x="1192" y="2569"/>
                  </a:lnTo>
                  <a:lnTo>
                    <a:pt x="1191" y="2588"/>
                  </a:lnTo>
                  <a:lnTo>
                    <a:pt x="1189" y="2607"/>
                  </a:lnTo>
                  <a:lnTo>
                    <a:pt x="1187" y="2627"/>
                  </a:lnTo>
                  <a:lnTo>
                    <a:pt x="1184" y="2646"/>
                  </a:lnTo>
                  <a:lnTo>
                    <a:pt x="1179" y="2665"/>
                  </a:lnTo>
                  <a:lnTo>
                    <a:pt x="1175" y="2684"/>
                  </a:lnTo>
                  <a:lnTo>
                    <a:pt x="1168" y="2702"/>
                  </a:lnTo>
                  <a:lnTo>
                    <a:pt x="1162" y="2721"/>
                  </a:lnTo>
                  <a:lnTo>
                    <a:pt x="1154" y="2739"/>
                  </a:lnTo>
                  <a:lnTo>
                    <a:pt x="1145" y="2757"/>
                  </a:lnTo>
                  <a:lnTo>
                    <a:pt x="1136" y="2773"/>
                  </a:lnTo>
                  <a:lnTo>
                    <a:pt x="1125" y="2791"/>
                  </a:lnTo>
                  <a:lnTo>
                    <a:pt x="1114" y="2808"/>
                  </a:lnTo>
                  <a:lnTo>
                    <a:pt x="1100" y="2824"/>
                  </a:lnTo>
                  <a:lnTo>
                    <a:pt x="1087" y="2839"/>
                  </a:lnTo>
                  <a:lnTo>
                    <a:pt x="1073" y="2855"/>
                  </a:lnTo>
                  <a:lnTo>
                    <a:pt x="1343" y="3125"/>
                  </a:lnTo>
                  <a:lnTo>
                    <a:pt x="2570" y="1898"/>
                  </a:lnTo>
                  <a:lnTo>
                    <a:pt x="3545" y="2872"/>
                  </a:lnTo>
                  <a:lnTo>
                    <a:pt x="3727" y="3054"/>
                  </a:lnTo>
                  <a:lnTo>
                    <a:pt x="3742" y="3069"/>
                  </a:lnTo>
                  <a:lnTo>
                    <a:pt x="3755" y="3086"/>
                  </a:lnTo>
                  <a:lnTo>
                    <a:pt x="3768" y="3101"/>
                  </a:lnTo>
                  <a:lnTo>
                    <a:pt x="3780" y="3118"/>
                  </a:lnTo>
                  <a:lnTo>
                    <a:pt x="3790" y="3135"/>
                  </a:lnTo>
                  <a:lnTo>
                    <a:pt x="3800" y="3153"/>
                  </a:lnTo>
                  <a:lnTo>
                    <a:pt x="3809" y="3169"/>
                  </a:lnTo>
                  <a:lnTo>
                    <a:pt x="3816" y="3188"/>
                  </a:lnTo>
                  <a:lnTo>
                    <a:pt x="3823" y="3206"/>
                  </a:lnTo>
                  <a:lnTo>
                    <a:pt x="3830" y="3225"/>
                  </a:lnTo>
                  <a:lnTo>
                    <a:pt x="3834" y="3244"/>
                  </a:lnTo>
                  <a:lnTo>
                    <a:pt x="3839" y="3263"/>
                  </a:lnTo>
                  <a:lnTo>
                    <a:pt x="3842" y="3282"/>
                  </a:lnTo>
                  <a:lnTo>
                    <a:pt x="3844" y="3301"/>
                  </a:lnTo>
                  <a:lnTo>
                    <a:pt x="3845" y="3321"/>
                  </a:lnTo>
                  <a:lnTo>
                    <a:pt x="3845" y="3340"/>
                  </a:lnTo>
                  <a:lnTo>
                    <a:pt x="3845" y="3359"/>
                  </a:lnTo>
                  <a:lnTo>
                    <a:pt x="3844" y="3379"/>
                  </a:lnTo>
                  <a:lnTo>
                    <a:pt x="3842" y="3398"/>
                  </a:lnTo>
                  <a:lnTo>
                    <a:pt x="3839" y="3417"/>
                  </a:lnTo>
                  <a:lnTo>
                    <a:pt x="3834" y="3436"/>
                  </a:lnTo>
                  <a:lnTo>
                    <a:pt x="3830" y="3455"/>
                  </a:lnTo>
                  <a:lnTo>
                    <a:pt x="3823" y="3474"/>
                  </a:lnTo>
                  <a:lnTo>
                    <a:pt x="3816" y="3492"/>
                  </a:lnTo>
                  <a:lnTo>
                    <a:pt x="3809" y="3511"/>
                  </a:lnTo>
                  <a:lnTo>
                    <a:pt x="3800" y="3528"/>
                  </a:lnTo>
                  <a:lnTo>
                    <a:pt x="3790" y="3545"/>
                  </a:lnTo>
                  <a:lnTo>
                    <a:pt x="3780" y="3562"/>
                  </a:lnTo>
                  <a:lnTo>
                    <a:pt x="3768" y="3579"/>
                  </a:lnTo>
                  <a:lnTo>
                    <a:pt x="3755" y="3595"/>
                  </a:lnTo>
                  <a:lnTo>
                    <a:pt x="3742" y="3611"/>
                  </a:lnTo>
                  <a:lnTo>
                    <a:pt x="3727" y="3626"/>
                  </a:lnTo>
                  <a:close/>
                  <a:moveTo>
                    <a:pt x="2480" y="2235"/>
                  </a:moveTo>
                  <a:lnTo>
                    <a:pt x="1460" y="3254"/>
                  </a:lnTo>
                  <a:lnTo>
                    <a:pt x="1730" y="3524"/>
                  </a:lnTo>
                  <a:lnTo>
                    <a:pt x="2750" y="2505"/>
                  </a:lnTo>
                  <a:lnTo>
                    <a:pt x="2480" y="2235"/>
                  </a:lnTo>
                  <a:close/>
                  <a:moveTo>
                    <a:pt x="2887" y="2643"/>
                  </a:moveTo>
                  <a:lnTo>
                    <a:pt x="1868" y="3662"/>
                  </a:lnTo>
                  <a:lnTo>
                    <a:pt x="2139" y="3932"/>
                  </a:lnTo>
                  <a:lnTo>
                    <a:pt x="3157" y="2913"/>
                  </a:lnTo>
                  <a:lnTo>
                    <a:pt x="2887" y="2643"/>
                  </a:lnTo>
                  <a:close/>
                  <a:moveTo>
                    <a:pt x="2276" y="4069"/>
                  </a:moveTo>
                  <a:lnTo>
                    <a:pt x="2546" y="4340"/>
                  </a:lnTo>
                  <a:lnTo>
                    <a:pt x="3565" y="3321"/>
                  </a:lnTo>
                  <a:lnTo>
                    <a:pt x="3295" y="3050"/>
                  </a:lnTo>
                  <a:lnTo>
                    <a:pt x="2276" y="4069"/>
                  </a:lnTo>
                  <a:close/>
                </a:path>
              </a:pathLst>
            </a:custGeom>
            <a:solidFill>
              <a:schemeClr val="bg1">
                <a:lumMod val="95000"/>
              </a:schemeClr>
            </a:solidFill>
            <a:ln>
              <a:noFill/>
            </a:ln>
          </p:spPr>
          <p:txBody>
            <a:bodyPr lIns="83085" tIns="41543" rIns="83085" bIns="41543" anchor="ctr">
              <a:scene3d>
                <a:camera prst="orthographicFront"/>
                <a:lightRig rig="threePt" dir="t"/>
              </a:scene3d>
              <a:sp3d contourW="12700">
                <a:contourClr>
                  <a:srgbClr val="FFFFFF"/>
                </a:contourClr>
              </a:sp3d>
            </a:bodyPr>
            <a:lstStyle/>
            <a:p>
              <a:pPr algn="ctr">
                <a:defRPr/>
              </a:pPr>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8" name="组合 67"/>
          <p:cNvGrpSpPr/>
          <p:nvPr/>
        </p:nvGrpSpPr>
        <p:grpSpPr>
          <a:xfrm>
            <a:off x="3424625" y="1576024"/>
            <a:ext cx="4515179" cy="405859"/>
            <a:chOff x="4597712" y="2297506"/>
            <a:chExt cx="5699829" cy="511214"/>
          </a:xfrm>
          <a:effectLst>
            <a:outerShdw blurRad="50800" dist="38100" dir="2700000" algn="tl" rotWithShape="0">
              <a:prstClr val="black">
                <a:alpha val="40000"/>
              </a:prstClr>
            </a:outerShdw>
          </a:effectLst>
        </p:grpSpPr>
        <p:sp>
          <p:nvSpPr>
            <p:cNvPr id="69" name="Freeform 5"/>
            <p:cNvSpPr/>
            <p:nvPr/>
          </p:nvSpPr>
          <p:spPr bwMode="auto">
            <a:xfrm>
              <a:off x="4597712" y="2297506"/>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chemeClr val="accent2"/>
            </a:solidFill>
            <a:ln w="12700" cap="flat">
              <a:noFill/>
              <a:prstDash val="solid"/>
              <a:miter lim="800000"/>
            </a:ln>
          </p:spPr>
          <p:txBody>
            <a:bodyPr vert="horz" wrap="square" lIns="83085" tIns="41543" rIns="83085" bIns="41543" numCol="1" anchor="t" anchorCtr="0" compatLnSpc="1"/>
            <a:lstStyle/>
            <a:p>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TextBox 69"/>
            <p:cNvSpPr txBox="1"/>
            <p:nvPr/>
          </p:nvSpPr>
          <p:spPr>
            <a:xfrm>
              <a:off x="5533485" y="2366080"/>
              <a:ext cx="3224324" cy="36344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875" dirty="0">
                  <a:solidFill>
                    <a:schemeClr val="bg1">
                      <a:lumMod val="95000"/>
                    </a:schemeClr>
                  </a:solidFill>
                  <a:latin typeface="Arial" panose="020B0604020202020204" pitchFamily="34" charset="0"/>
                  <a:sym typeface="Arial" panose="020B0604020202020204" pitchFamily="34" charset="0"/>
                </a:rPr>
                <a:t>数据分析方向</a:t>
              </a:r>
              <a:endParaRPr lang="zh-CN" altLang="en-US" sz="1875" dirty="0">
                <a:solidFill>
                  <a:schemeClr val="bg1">
                    <a:lumMod val="95000"/>
                  </a:schemeClr>
                </a:solidFill>
                <a:latin typeface="Arial" panose="020B0604020202020204" pitchFamily="34" charset="0"/>
                <a:sym typeface="Arial" panose="020B0604020202020204" pitchFamily="34" charset="0"/>
              </a:endParaRPr>
            </a:p>
          </p:txBody>
        </p:sp>
        <p:sp>
          <p:nvSpPr>
            <p:cNvPr id="73" name="KSO_Shape"/>
            <p:cNvSpPr/>
            <p:nvPr/>
          </p:nvSpPr>
          <p:spPr bwMode="auto">
            <a:xfrm>
              <a:off x="9315111" y="2409874"/>
              <a:ext cx="318357" cy="286475"/>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8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8"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8"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8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8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lumMod val="95000"/>
              </a:schemeClr>
            </a:solidFill>
            <a:ln>
              <a:noFill/>
            </a:ln>
          </p:spPr>
          <p:txBody>
            <a:bodyPr lIns="83085" tIns="41543" rIns="83085" bIns="41543" anchor="ctr">
              <a:scene3d>
                <a:camera prst="orthographicFront"/>
                <a:lightRig rig="threePt" dir="t"/>
              </a:scene3d>
              <a:sp3d contourW="12700">
                <a:contourClr>
                  <a:srgbClr val="FFFFFF"/>
                </a:contourClr>
              </a:sp3d>
            </a:bodyPr>
            <a:lstStyle/>
            <a:p>
              <a:pPr algn="ctr">
                <a:defRPr/>
              </a:pPr>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组合 2"/>
          <p:cNvGrpSpPr/>
          <p:nvPr/>
        </p:nvGrpSpPr>
        <p:grpSpPr>
          <a:xfrm>
            <a:off x="3329862" y="1495468"/>
            <a:ext cx="563137" cy="570144"/>
            <a:chOff x="4538092" y="1956346"/>
            <a:chExt cx="750849" cy="760193"/>
          </a:xfrm>
        </p:grpSpPr>
        <p:sp>
          <p:nvSpPr>
            <p:cNvPr id="100" name="椭圆 99"/>
            <p:cNvSpPr/>
            <p:nvPr/>
          </p:nvSpPr>
          <p:spPr>
            <a:xfrm>
              <a:off x="4538092" y="195634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b="1">
                <a:latin typeface="Arial" panose="020B0604020202020204" pitchFamily="34" charset="0"/>
                <a:ea typeface="微软雅黑" panose="020B0503020204020204" pitchFamily="34" charset="-122"/>
                <a:sym typeface="Arial" panose="020B0604020202020204" pitchFamily="34" charset="0"/>
              </a:endParaRPr>
            </a:p>
          </p:txBody>
        </p:sp>
        <p:sp>
          <p:nvSpPr>
            <p:cNvPr id="105" name="TextBox 104"/>
            <p:cNvSpPr txBox="1"/>
            <p:nvPr/>
          </p:nvSpPr>
          <p:spPr>
            <a:xfrm>
              <a:off x="4733732" y="1977875"/>
              <a:ext cx="366319" cy="738664"/>
            </a:xfrm>
            <a:prstGeom prst="rect">
              <a:avLst/>
            </a:prstGeom>
            <a:noFill/>
          </p:spPr>
          <p:txBody>
            <a:bodyPr wrap="square" rtlCol="0">
              <a:spAutoFit/>
            </a:bodyPr>
            <a:lstStyle/>
            <a:p>
              <a:r>
                <a:rPr lang="en-US" altLang="zh-CN"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2</a:t>
              </a:r>
              <a:endParaRPr lang="zh-CN" altLang="en-US"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4" name="组合 73"/>
          <p:cNvGrpSpPr/>
          <p:nvPr/>
        </p:nvGrpSpPr>
        <p:grpSpPr>
          <a:xfrm>
            <a:off x="3846960" y="2369971"/>
            <a:ext cx="4515179" cy="405859"/>
            <a:chOff x="4597712" y="3010518"/>
            <a:chExt cx="5699829" cy="511214"/>
          </a:xfrm>
          <a:effectLst>
            <a:outerShdw blurRad="50800" dist="38100" dir="2700000" algn="tl" rotWithShape="0">
              <a:prstClr val="black">
                <a:alpha val="40000"/>
              </a:prstClr>
            </a:outerShdw>
          </a:effectLst>
        </p:grpSpPr>
        <p:sp>
          <p:nvSpPr>
            <p:cNvPr id="75" name="Freeform 5"/>
            <p:cNvSpPr/>
            <p:nvPr/>
          </p:nvSpPr>
          <p:spPr bwMode="auto">
            <a:xfrm>
              <a:off x="4597712" y="3010518"/>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chemeClr val="accent3"/>
            </a:solidFill>
            <a:ln w="12700" cap="flat">
              <a:noFill/>
              <a:prstDash val="solid"/>
              <a:miter lim="800000"/>
            </a:ln>
          </p:spPr>
          <p:txBody>
            <a:bodyPr vert="horz" wrap="square" lIns="83085" tIns="41543" rIns="83085" bIns="41543" numCol="1" anchor="t" anchorCtr="0" compatLnSpc="1"/>
            <a:lstStyle/>
            <a:p>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Box 75"/>
            <p:cNvSpPr txBox="1"/>
            <p:nvPr/>
          </p:nvSpPr>
          <p:spPr>
            <a:xfrm>
              <a:off x="5533485" y="3091633"/>
              <a:ext cx="3134827" cy="363926"/>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875" dirty="0">
                  <a:solidFill>
                    <a:schemeClr val="bg1">
                      <a:lumMod val="95000"/>
                    </a:schemeClr>
                  </a:solidFill>
                  <a:latin typeface="Arial" panose="020B0604020202020204" pitchFamily="34" charset="0"/>
                  <a:sym typeface="Arial" panose="020B0604020202020204" pitchFamily="34" charset="0"/>
                </a:rPr>
                <a:t>项目展示</a:t>
              </a:r>
              <a:endParaRPr lang="zh-CN" altLang="en-US" sz="1875" dirty="0">
                <a:solidFill>
                  <a:schemeClr val="bg1">
                    <a:lumMod val="95000"/>
                  </a:schemeClr>
                </a:solidFill>
                <a:latin typeface="Arial" panose="020B0604020202020204" pitchFamily="34" charset="0"/>
                <a:sym typeface="Arial" panose="020B0604020202020204" pitchFamily="34" charset="0"/>
              </a:endParaRPr>
            </a:p>
          </p:txBody>
        </p:sp>
        <p:sp>
          <p:nvSpPr>
            <p:cNvPr id="79" name="KSO_Shape"/>
            <p:cNvSpPr/>
            <p:nvPr/>
          </p:nvSpPr>
          <p:spPr bwMode="auto">
            <a:xfrm>
              <a:off x="9363120" y="3138144"/>
              <a:ext cx="222339" cy="255960"/>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8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8"/>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8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chemeClr val="bg1">
                <a:lumMod val="95000"/>
              </a:schemeClr>
            </a:solidFill>
            <a:ln>
              <a:noFill/>
            </a:ln>
          </p:spPr>
          <p:txBody>
            <a:bodyPr lIns="83085" tIns="41543" rIns="83085" bIns="41543" anchor="ctr">
              <a:scene3d>
                <a:camera prst="orthographicFront"/>
                <a:lightRig rig="threePt" dir="t"/>
              </a:scene3d>
              <a:sp3d contourW="12700">
                <a:contourClr>
                  <a:srgbClr val="FFFFFF"/>
                </a:contourClr>
              </a:sp3d>
            </a:bodyPr>
            <a:lstStyle/>
            <a:p>
              <a:pPr algn="ctr">
                <a:defRPr/>
              </a:pPr>
              <a:endParaRPr lang="zh-CN" altLang="en-US" sz="101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9" name="组合 58"/>
          <p:cNvGrpSpPr/>
          <p:nvPr/>
        </p:nvGrpSpPr>
        <p:grpSpPr>
          <a:xfrm>
            <a:off x="2843808" y="714607"/>
            <a:ext cx="563137" cy="563210"/>
            <a:chOff x="3875916" y="908726"/>
            <a:chExt cx="750849" cy="750947"/>
          </a:xfrm>
        </p:grpSpPr>
        <p:sp>
          <p:nvSpPr>
            <p:cNvPr id="60" name="椭圆 59"/>
            <p:cNvSpPr/>
            <p:nvPr/>
          </p:nvSpPr>
          <p:spPr>
            <a:xfrm>
              <a:off x="3875916" y="90872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b="1">
                <a:latin typeface="Arial" panose="020B0604020202020204" pitchFamily="34" charset="0"/>
                <a:ea typeface="微软雅黑" panose="020B0503020204020204" pitchFamily="34" charset="-122"/>
                <a:sym typeface="Arial" panose="020B0604020202020204" pitchFamily="34" charset="0"/>
              </a:endParaRPr>
            </a:p>
          </p:txBody>
        </p:sp>
        <p:sp>
          <p:nvSpPr>
            <p:cNvPr id="61" name="TextBox 60"/>
            <p:cNvSpPr txBox="1"/>
            <p:nvPr/>
          </p:nvSpPr>
          <p:spPr>
            <a:xfrm>
              <a:off x="4082629" y="914514"/>
              <a:ext cx="366319" cy="738664"/>
            </a:xfrm>
            <a:prstGeom prst="rect">
              <a:avLst/>
            </a:prstGeom>
            <a:noFill/>
          </p:spPr>
          <p:txBody>
            <a:bodyPr wrap="square" rtlCol="0">
              <a:spAutoFit/>
            </a:bodyPr>
            <a:lstStyle/>
            <a:p>
              <a:r>
                <a:rPr lang="en-US" altLang="zh-CN"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1</a:t>
              </a:r>
              <a:endParaRPr lang="zh-CN" altLang="en-US"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2" name="组合 61"/>
          <p:cNvGrpSpPr/>
          <p:nvPr/>
        </p:nvGrpSpPr>
        <p:grpSpPr>
          <a:xfrm>
            <a:off x="3856091" y="2299372"/>
            <a:ext cx="563137" cy="563210"/>
            <a:chOff x="5140660" y="3065829"/>
            <a:chExt cx="750849" cy="750947"/>
          </a:xfrm>
        </p:grpSpPr>
        <p:sp>
          <p:nvSpPr>
            <p:cNvPr id="63" name="椭圆 62"/>
            <p:cNvSpPr/>
            <p:nvPr/>
          </p:nvSpPr>
          <p:spPr>
            <a:xfrm>
              <a:off x="5140660" y="3065829"/>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b="1">
                <a:latin typeface="Arial" panose="020B0604020202020204" pitchFamily="34" charset="0"/>
                <a:ea typeface="微软雅黑" panose="020B0503020204020204" pitchFamily="34" charset="-122"/>
                <a:sym typeface="Arial" panose="020B0604020202020204" pitchFamily="34" charset="0"/>
              </a:endParaRPr>
            </a:p>
          </p:txBody>
        </p:sp>
        <p:sp>
          <p:nvSpPr>
            <p:cNvPr id="64" name="TextBox 63"/>
            <p:cNvSpPr txBox="1"/>
            <p:nvPr/>
          </p:nvSpPr>
          <p:spPr>
            <a:xfrm>
              <a:off x="5303123" y="3076590"/>
              <a:ext cx="366319" cy="738664"/>
            </a:xfrm>
            <a:prstGeom prst="rect">
              <a:avLst/>
            </a:prstGeom>
            <a:noFill/>
          </p:spPr>
          <p:txBody>
            <a:bodyPr wrap="square" rtlCol="0">
              <a:spAutoFit/>
            </a:bodyPr>
            <a:lstStyle/>
            <a:p>
              <a:r>
                <a:rPr lang="en-US" altLang="zh-CN"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3</a:t>
              </a:r>
              <a:endParaRPr lang="zh-CN" altLang="en-US"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5" name="组合 64"/>
          <p:cNvGrpSpPr/>
          <p:nvPr/>
        </p:nvGrpSpPr>
        <p:grpSpPr>
          <a:xfrm>
            <a:off x="3373732" y="3111815"/>
            <a:ext cx="563137" cy="563210"/>
            <a:chOff x="4497515" y="4149086"/>
            <a:chExt cx="750849" cy="750947"/>
          </a:xfrm>
        </p:grpSpPr>
        <p:sp>
          <p:nvSpPr>
            <p:cNvPr id="66" name="椭圆 65"/>
            <p:cNvSpPr/>
            <p:nvPr/>
          </p:nvSpPr>
          <p:spPr>
            <a:xfrm>
              <a:off x="4497515" y="414908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67" name="TextBox 66"/>
            <p:cNvSpPr txBox="1"/>
            <p:nvPr/>
          </p:nvSpPr>
          <p:spPr>
            <a:xfrm>
              <a:off x="4648768" y="4161274"/>
              <a:ext cx="366319" cy="738664"/>
            </a:xfrm>
            <a:prstGeom prst="rect">
              <a:avLst/>
            </a:prstGeom>
            <a:noFill/>
          </p:spPr>
          <p:txBody>
            <a:bodyPr wrap="square" rtlCol="0">
              <a:spAutoFit/>
            </a:bodyPr>
            <a:lstStyle/>
            <a:p>
              <a:r>
                <a:rPr lang="en-US" altLang="zh-CN"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4</a:t>
              </a:r>
              <a:endParaRPr lang="zh-CN" altLang="en-US"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5" name="组合 94"/>
          <p:cNvGrpSpPr/>
          <p:nvPr/>
        </p:nvGrpSpPr>
        <p:grpSpPr>
          <a:xfrm>
            <a:off x="2897817" y="3952758"/>
            <a:ext cx="563137" cy="577143"/>
            <a:chOff x="3862962" y="5270347"/>
            <a:chExt cx="750849" cy="769525"/>
          </a:xfrm>
        </p:grpSpPr>
        <p:sp>
          <p:nvSpPr>
            <p:cNvPr id="111" name="椭圆 110"/>
            <p:cNvSpPr/>
            <p:nvPr/>
          </p:nvSpPr>
          <p:spPr>
            <a:xfrm>
              <a:off x="3862962" y="5270347"/>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12" name="TextBox 111"/>
            <p:cNvSpPr txBox="1"/>
            <p:nvPr/>
          </p:nvSpPr>
          <p:spPr>
            <a:xfrm>
              <a:off x="4006974" y="5301208"/>
              <a:ext cx="366319" cy="738664"/>
            </a:xfrm>
            <a:prstGeom prst="rect">
              <a:avLst/>
            </a:prstGeom>
            <a:noFill/>
          </p:spPr>
          <p:txBody>
            <a:bodyPr wrap="square" rtlCol="0">
              <a:spAutoFit/>
            </a:bodyPr>
            <a:lstStyle/>
            <a:p>
              <a:r>
                <a:rPr lang="en-US" altLang="zh-CN"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5</a:t>
              </a:r>
              <a:endParaRPr lang="zh-CN" altLang="en-US" sz="3000" b="1"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down)">
                                      <p:cBhvr>
                                        <p:cTn id="7" dur="500"/>
                                        <p:tgtEl>
                                          <p:spTgt spid="55"/>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anim calcmode="lin" valueType="num">
                                      <p:cBhvr>
                                        <p:cTn id="12" dur="500" fill="hold"/>
                                        <p:tgtEl>
                                          <p:spTgt spid="10"/>
                                        </p:tgtEl>
                                        <p:attrNameLst>
                                          <p:attrName>ppt_x</p:attrName>
                                        </p:attrNameLst>
                                      </p:cBhvr>
                                      <p:tavLst>
                                        <p:tav tm="0">
                                          <p:val>
                                            <p:strVal val="#ppt_x"/>
                                          </p:val>
                                        </p:tav>
                                        <p:tav tm="100000">
                                          <p:val>
                                            <p:strVal val="#ppt_x"/>
                                          </p:val>
                                        </p:tav>
                                      </p:tavLst>
                                    </p:anim>
                                    <p:anim calcmode="lin" valueType="num">
                                      <p:cBhvr>
                                        <p:cTn id="13" dur="500" fill="hold"/>
                                        <p:tgtEl>
                                          <p:spTgt spid="10"/>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16" presetClass="entr" presetSubtype="21"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barn(inVertical)">
                                      <p:cBhvr>
                                        <p:cTn id="17" dur="500"/>
                                        <p:tgtEl>
                                          <p:spTgt spid="15"/>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92"/>
                                        </p:tgtEl>
                                        <p:attrNameLst>
                                          <p:attrName>style.visibility</p:attrName>
                                        </p:attrNameLst>
                                      </p:cBhvr>
                                      <p:to>
                                        <p:strVal val="visible"/>
                                      </p:to>
                                    </p:set>
                                    <p:animEffect transition="in" filter="wipe(left)">
                                      <p:cBhvr>
                                        <p:cTn id="25" dur="250"/>
                                        <p:tgtEl>
                                          <p:spTgt spid="92"/>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500"/>
                                        <p:tgtEl>
                                          <p:spTgt spid="3"/>
                                        </p:tgtEl>
                                      </p:cBhvr>
                                    </p:animEffect>
                                  </p:childTnLst>
                                </p:cTn>
                              </p:par>
                            </p:childTnLst>
                          </p:cTn>
                        </p:par>
                        <p:par>
                          <p:cTn id="30" fill="hold">
                            <p:stCondLst>
                              <p:cond delay="3000"/>
                            </p:stCondLst>
                            <p:childTnLst>
                              <p:par>
                                <p:cTn id="31" presetID="22" presetClass="entr" presetSubtype="8" fill="hold" nodeType="afterEffect">
                                  <p:stCondLst>
                                    <p:cond delay="0"/>
                                  </p:stCondLst>
                                  <p:childTnLst>
                                    <p:set>
                                      <p:cBhvr>
                                        <p:cTn id="32" dur="1" fill="hold">
                                          <p:stCondLst>
                                            <p:cond delay="0"/>
                                          </p:stCondLst>
                                        </p:cTn>
                                        <p:tgtEl>
                                          <p:spTgt spid="68"/>
                                        </p:tgtEl>
                                        <p:attrNameLst>
                                          <p:attrName>style.visibility</p:attrName>
                                        </p:attrNameLst>
                                      </p:cBhvr>
                                      <p:to>
                                        <p:strVal val="visible"/>
                                      </p:to>
                                    </p:set>
                                    <p:animEffect transition="in" filter="wipe(left)">
                                      <p:cBhvr>
                                        <p:cTn id="33" dur="250"/>
                                        <p:tgtEl>
                                          <p:spTgt spid="68"/>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62"/>
                                        </p:tgtEl>
                                        <p:attrNameLst>
                                          <p:attrName>style.visibility</p:attrName>
                                        </p:attrNameLst>
                                      </p:cBhvr>
                                      <p:to>
                                        <p:strVal val="visible"/>
                                      </p:to>
                                    </p:set>
                                    <p:animEffect transition="in" filter="wipe(left)">
                                      <p:cBhvr>
                                        <p:cTn id="37" dur="500"/>
                                        <p:tgtEl>
                                          <p:spTgt spid="62"/>
                                        </p:tgtEl>
                                      </p:cBhvr>
                                    </p:animEffect>
                                  </p:childTnLst>
                                </p:cTn>
                              </p:par>
                            </p:childTnLst>
                          </p:cTn>
                        </p:par>
                        <p:par>
                          <p:cTn id="38" fill="hold">
                            <p:stCondLst>
                              <p:cond delay="4000"/>
                            </p:stCondLst>
                            <p:childTnLst>
                              <p:par>
                                <p:cTn id="39" presetID="22" presetClass="entr" presetSubtype="8" fill="hold"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wipe(left)">
                                      <p:cBhvr>
                                        <p:cTn id="41" dur="250"/>
                                        <p:tgtEl>
                                          <p:spTgt spid="74"/>
                                        </p:tgtEl>
                                      </p:cBhvr>
                                    </p:animEffect>
                                  </p:childTnLst>
                                </p:cTn>
                              </p:par>
                            </p:childTnLst>
                          </p:cTn>
                        </p:par>
                        <p:par>
                          <p:cTn id="42" fill="hold">
                            <p:stCondLst>
                              <p:cond delay="4500"/>
                            </p:stCondLst>
                            <p:childTnLst>
                              <p:par>
                                <p:cTn id="43" presetID="22" presetClass="entr" presetSubtype="8"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wipe(left)">
                                      <p:cBhvr>
                                        <p:cTn id="45" dur="500"/>
                                        <p:tgtEl>
                                          <p:spTgt spid="65"/>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86"/>
                                        </p:tgtEl>
                                        <p:attrNameLst>
                                          <p:attrName>style.visibility</p:attrName>
                                        </p:attrNameLst>
                                      </p:cBhvr>
                                      <p:to>
                                        <p:strVal val="visible"/>
                                      </p:to>
                                    </p:set>
                                    <p:animEffect transition="in" filter="wipe(left)">
                                      <p:cBhvr>
                                        <p:cTn id="49" dur="250"/>
                                        <p:tgtEl>
                                          <p:spTgt spid="86"/>
                                        </p:tgtEl>
                                      </p:cBhvr>
                                    </p:animEffect>
                                  </p:childTnLst>
                                </p:cTn>
                              </p:par>
                            </p:childTnLst>
                          </p:cTn>
                        </p:par>
                        <p:par>
                          <p:cTn id="50" fill="hold">
                            <p:stCondLst>
                              <p:cond delay="5500"/>
                            </p:stCondLst>
                            <p:childTnLst>
                              <p:par>
                                <p:cTn id="51" presetID="22" presetClass="entr" presetSubtype="8" fill="hold" nodeType="afterEffect">
                                  <p:stCondLst>
                                    <p:cond delay="0"/>
                                  </p:stCondLst>
                                  <p:childTnLst>
                                    <p:set>
                                      <p:cBhvr>
                                        <p:cTn id="52" dur="1" fill="hold">
                                          <p:stCondLst>
                                            <p:cond delay="0"/>
                                          </p:stCondLst>
                                        </p:cTn>
                                        <p:tgtEl>
                                          <p:spTgt spid="95"/>
                                        </p:tgtEl>
                                        <p:attrNameLst>
                                          <p:attrName>style.visibility</p:attrName>
                                        </p:attrNameLst>
                                      </p:cBhvr>
                                      <p:to>
                                        <p:strVal val="visible"/>
                                      </p:to>
                                    </p:set>
                                    <p:animEffect transition="in" filter="wipe(left)">
                                      <p:cBhvr>
                                        <p:cTn id="53" dur="500"/>
                                        <p:tgtEl>
                                          <p:spTgt spid="95"/>
                                        </p:tgtEl>
                                      </p:cBhvr>
                                    </p:animEffect>
                                  </p:childTnLst>
                                </p:cTn>
                              </p:par>
                            </p:childTnLst>
                          </p:cTn>
                        </p:par>
                        <p:par>
                          <p:cTn id="54" fill="hold">
                            <p:stCondLst>
                              <p:cond delay="6000"/>
                            </p:stCondLst>
                            <p:childTnLst>
                              <p:par>
                                <p:cTn id="55" presetID="22" presetClass="entr" presetSubtype="8" fill="hold" nodeType="afterEffect">
                                  <p:stCondLst>
                                    <p:cond delay="0"/>
                                  </p:stCondLst>
                                  <p:childTnLst>
                                    <p:set>
                                      <p:cBhvr>
                                        <p:cTn id="56" dur="1" fill="hold">
                                          <p:stCondLst>
                                            <p:cond delay="0"/>
                                          </p:stCondLst>
                                        </p:cTn>
                                        <p:tgtEl>
                                          <p:spTgt spid="80"/>
                                        </p:tgtEl>
                                        <p:attrNameLst>
                                          <p:attrName>style.visibility</p:attrName>
                                        </p:attrNameLst>
                                      </p:cBhvr>
                                      <p:to>
                                        <p:strVal val="visible"/>
                                      </p:to>
                                    </p:set>
                                    <p:animEffect transition="in" filter="wipe(left)">
                                      <p:cBhvr>
                                        <p:cTn id="57" dur="25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miramar"/>
          <p:cNvPicPr>
            <a:picLocks noChangeAspect="1"/>
          </p:cNvPicPr>
          <p:nvPr/>
        </p:nvPicPr>
        <p:blipFill>
          <a:blip r:embed="rId1"/>
          <a:srcRect l="28688" t="391" r="12" b="854"/>
          <a:stretch>
            <a:fillRect/>
          </a:stretch>
        </p:blipFill>
        <p:spPr>
          <a:xfrm>
            <a:off x="0" y="0"/>
            <a:ext cx="3667760" cy="5137785"/>
          </a:xfrm>
          <a:prstGeom prst="rect">
            <a:avLst/>
          </a:prstGeom>
          <a:effectLst>
            <a:outerShdw blurRad="50800" dist="38100" algn="l" rotWithShape="0">
              <a:prstClr val="black">
                <a:alpha val="40000"/>
              </a:prstClr>
            </a:outerShdw>
          </a:effectLst>
        </p:spPr>
      </p:pic>
      <p:sp>
        <p:nvSpPr>
          <p:cNvPr id="6" name="椭圆 5"/>
          <p:cNvSpPr/>
          <p:nvPr/>
        </p:nvSpPr>
        <p:spPr>
          <a:xfrm>
            <a:off x="2789802" y="1782002"/>
            <a:ext cx="1567338"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4412155" y="1689986"/>
            <a:ext cx="4452221" cy="800403"/>
          </a:xfrm>
          <a:prstGeom prst="rect">
            <a:avLst/>
          </a:prstGeom>
          <a:noFill/>
          <a:effectLst/>
        </p:spPr>
        <p:txBody>
          <a:bodyPr wrap="square" lIns="72572" tIns="36286" rIns="72572" bIns="36286" rtlCol="0">
            <a:spAutoFit/>
          </a:bodyPr>
          <a:lstStyle/>
          <a:p>
            <a:pPr algn="ctr"/>
            <a:r>
              <a:rPr lang="zh-CN" altLang="en-US" sz="4725" b="1" dirty="0">
                <a:solidFill>
                  <a:schemeClr val="accent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游戏数据概述</a:t>
            </a:r>
            <a:endParaRPr lang="zh-CN" altLang="en-US" sz="4725" b="1" dirty="0">
              <a:solidFill>
                <a:schemeClr val="accent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46" name="直接连接符 45"/>
          <p:cNvCxnSpPr/>
          <p:nvPr/>
        </p:nvCxnSpPr>
        <p:spPr>
          <a:xfrm>
            <a:off x="4616658" y="2573868"/>
            <a:ext cx="4043213"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8" name="Group 105"/>
          <p:cNvGrpSpPr/>
          <p:nvPr/>
        </p:nvGrpSpPr>
        <p:grpSpPr bwMode="auto">
          <a:xfrm>
            <a:off x="3161158" y="2148103"/>
            <a:ext cx="824626" cy="827846"/>
            <a:chOff x="0" y="0"/>
            <a:chExt cx="492125" cy="490538"/>
          </a:xfrm>
          <a:solidFill>
            <a:schemeClr val="accent1"/>
          </a:solidFill>
        </p:grpSpPr>
        <p:sp>
          <p:nvSpPr>
            <p:cNvPr id="49" name="Freeform 9"/>
            <p:cNvSpPr>
              <a:spLocks noEditPoints="1" noChangeArrowheads="1"/>
            </p:cNvSpPr>
            <p:nvPr/>
          </p:nvSpPr>
          <p:spPr bwMode="auto">
            <a:xfrm>
              <a:off x="0" y="0"/>
              <a:ext cx="492125" cy="490538"/>
            </a:xfrm>
            <a:custGeom>
              <a:avLst/>
              <a:gdLst>
                <a:gd name="T0" fmla="*/ 445988 w 128"/>
                <a:gd name="T1" fmla="*/ 0 h 128"/>
                <a:gd name="T2" fmla="*/ 107652 w 128"/>
                <a:gd name="T3" fmla="*/ 0 h 128"/>
                <a:gd name="T4" fmla="*/ 61516 w 128"/>
                <a:gd name="T5" fmla="*/ 45988 h 128"/>
                <a:gd name="T6" fmla="*/ 61516 w 128"/>
                <a:gd name="T7" fmla="*/ 76647 h 128"/>
                <a:gd name="T8" fmla="*/ 46137 w 128"/>
                <a:gd name="T9" fmla="*/ 76647 h 128"/>
                <a:gd name="T10" fmla="*/ 0 w 128"/>
                <a:gd name="T11" fmla="*/ 122635 h 128"/>
                <a:gd name="T12" fmla="*/ 0 w 128"/>
                <a:gd name="T13" fmla="*/ 429221 h 128"/>
                <a:gd name="T14" fmla="*/ 61516 w 128"/>
                <a:gd name="T15" fmla="*/ 490538 h 128"/>
                <a:gd name="T16" fmla="*/ 430609 w 128"/>
                <a:gd name="T17" fmla="*/ 490538 h 128"/>
                <a:gd name="T18" fmla="*/ 492125 w 128"/>
                <a:gd name="T19" fmla="*/ 429221 h 128"/>
                <a:gd name="T20" fmla="*/ 492125 w 128"/>
                <a:gd name="T21" fmla="*/ 45988 h 128"/>
                <a:gd name="T22" fmla="*/ 445988 w 128"/>
                <a:gd name="T23" fmla="*/ 0 h 128"/>
                <a:gd name="T24" fmla="*/ 461367 w 128"/>
                <a:gd name="T25" fmla="*/ 429221 h 128"/>
                <a:gd name="T26" fmla="*/ 430609 w 128"/>
                <a:gd name="T27" fmla="*/ 459879 h 128"/>
                <a:gd name="T28" fmla="*/ 61516 w 128"/>
                <a:gd name="T29" fmla="*/ 459879 h 128"/>
                <a:gd name="T30" fmla="*/ 30758 w 128"/>
                <a:gd name="T31" fmla="*/ 429221 h 128"/>
                <a:gd name="T32" fmla="*/ 30758 w 128"/>
                <a:gd name="T33" fmla="*/ 122635 h 128"/>
                <a:gd name="T34" fmla="*/ 46137 w 128"/>
                <a:gd name="T35" fmla="*/ 107305 h 128"/>
                <a:gd name="T36" fmla="*/ 61516 w 128"/>
                <a:gd name="T37" fmla="*/ 107305 h 128"/>
                <a:gd name="T38" fmla="*/ 61516 w 128"/>
                <a:gd name="T39" fmla="*/ 413891 h 128"/>
                <a:gd name="T40" fmla="*/ 76895 w 128"/>
                <a:gd name="T41" fmla="*/ 429221 h 128"/>
                <a:gd name="T42" fmla="*/ 92273 w 128"/>
                <a:gd name="T43" fmla="*/ 413891 h 128"/>
                <a:gd name="T44" fmla="*/ 92273 w 128"/>
                <a:gd name="T45" fmla="*/ 45988 h 128"/>
                <a:gd name="T46" fmla="*/ 107652 w 128"/>
                <a:gd name="T47" fmla="*/ 30659 h 128"/>
                <a:gd name="T48" fmla="*/ 445988 w 128"/>
                <a:gd name="T49" fmla="*/ 30659 h 128"/>
                <a:gd name="T50" fmla="*/ 461367 w 128"/>
                <a:gd name="T51" fmla="*/ 45988 h 128"/>
                <a:gd name="T52" fmla="*/ 461367 w 128"/>
                <a:gd name="T53" fmla="*/ 429221 h 12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28"/>
                <a:gd name="T82" fmla="*/ 0 h 128"/>
                <a:gd name="T83" fmla="*/ 128 w 128"/>
                <a:gd name="T84" fmla="*/ 128 h 12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28" h="128">
                  <a:moveTo>
                    <a:pt x="116" y="0"/>
                  </a:moveTo>
                  <a:cubicBezTo>
                    <a:pt x="28" y="0"/>
                    <a:pt x="28" y="0"/>
                    <a:pt x="28" y="0"/>
                  </a:cubicBezTo>
                  <a:cubicBezTo>
                    <a:pt x="21" y="0"/>
                    <a:pt x="16" y="5"/>
                    <a:pt x="16" y="12"/>
                  </a:cubicBezTo>
                  <a:cubicBezTo>
                    <a:pt x="16" y="20"/>
                    <a:pt x="16" y="20"/>
                    <a:pt x="16" y="20"/>
                  </a:cubicBezTo>
                  <a:cubicBezTo>
                    <a:pt x="12" y="20"/>
                    <a:pt x="12" y="20"/>
                    <a:pt x="12" y="20"/>
                  </a:cubicBezTo>
                  <a:cubicBezTo>
                    <a:pt x="5" y="20"/>
                    <a:pt x="0" y="25"/>
                    <a:pt x="0" y="32"/>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2"/>
                    <a:pt x="128" y="12"/>
                    <a:pt x="128" y="12"/>
                  </a:cubicBezTo>
                  <a:cubicBezTo>
                    <a:pt x="128" y="5"/>
                    <a:pt x="123" y="0"/>
                    <a:pt x="116" y="0"/>
                  </a:cubicBezTo>
                  <a:close/>
                  <a:moveTo>
                    <a:pt x="120" y="112"/>
                  </a:moveTo>
                  <a:cubicBezTo>
                    <a:pt x="120" y="116"/>
                    <a:pt x="116" y="120"/>
                    <a:pt x="112" y="120"/>
                  </a:cubicBezTo>
                  <a:cubicBezTo>
                    <a:pt x="16" y="120"/>
                    <a:pt x="16" y="120"/>
                    <a:pt x="16" y="120"/>
                  </a:cubicBezTo>
                  <a:cubicBezTo>
                    <a:pt x="12" y="120"/>
                    <a:pt x="8" y="116"/>
                    <a:pt x="8" y="112"/>
                  </a:cubicBezTo>
                  <a:cubicBezTo>
                    <a:pt x="8" y="32"/>
                    <a:pt x="8" y="32"/>
                    <a:pt x="8" y="32"/>
                  </a:cubicBezTo>
                  <a:cubicBezTo>
                    <a:pt x="8" y="30"/>
                    <a:pt x="10" y="28"/>
                    <a:pt x="12" y="28"/>
                  </a:cubicBezTo>
                  <a:cubicBezTo>
                    <a:pt x="16" y="28"/>
                    <a:pt x="16" y="28"/>
                    <a:pt x="16" y="28"/>
                  </a:cubicBezTo>
                  <a:cubicBezTo>
                    <a:pt x="16" y="108"/>
                    <a:pt x="16" y="108"/>
                    <a:pt x="16" y="108"/>
                  </a:cubicBezTo>
                  <a:cubicBezTo>
                    <a:pt x="16" y="110"/>
                    <a:pt x="18" y="112"/>
                    <a:pt x="20" y="112"/>
                  </a:cubicBezTo>
                  <a:cubicBezTo>
                    <a:pt x="22" y="112"/>
                    <a:pt x="24" y="110"/>
                    <a:pt x="24" y="108"/>
                  </a:cubicBezTo>
                  <a:cubicBezTo>
                    <a:pt x="24" y="12"/>
                    <a:pt x="24" y="12"/>
                    <a:pt x="24" y="12"/>
                  </a:cubicBezTo>
                  <a:cubicBezTo>
                    <a:pt x="24" y="10"/>
                    <a:pt x="26" y="8"/>
                    <a:pt x="28" y="8"/>
                  </a:cubicBezTo>
                  <a:cubicBezTo>
                    <a:pt x="116" y="8"/>
                    <a:pt x="116" y="8"/>
                    <a:pt x="116" y="8"/>
                  </a:cubicBezTo>
                  <a:cubicBezTo>
                    <a:pt x="118" y="8"/>
                    <a:pt x="120" y="10"/>
                    <a:pt x="120" y="12"/>
                  </a:cubicBezTo>
                  <a:lnTo>
                    <a:pt x="120" y="112"/>
                  </a:lnTo>
                  <a:close/>
                </a:path>
              </a:pathLst>
            </a:custGeom>
            <a:grp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0" name="Freeform 10"/>
            <p:cNvSpPr>
              <a:spLocks noChangeArrowheads="1"/>
            </p:cNvSpPr>
            <p:nvPr/>
          </p:nvSpPr>
          <p:spPr bwMode="auto">
            <a:xfrm>
              <a:off x="292100" y="184150"/>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11"/>
            <p:cNvSpPr>
              <a:spLocks noChangeArrowheads="1"/>
            </p:cNvSpPr>
            <p:nvPr/>
          </p:nvSpPr>
          <p:spPr bwMode="auto">
            <a:xfrm>
              <a:off x="292100" y="138112"/>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12"/>
            <p:cNvSpPr>
              <a:spLocks noChangeArrowheads="1"/>
            </p:cNvSpPr>
            <p:nvPr/>
          </p:nvSpPr>
          <p:spPr bwMode="auto">
            <a:xfrm>
              <a:off x="292100" y="92075"/>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13"/>
            <p:cNvSpPr>
              <a:spLocks noChangeArrowheads="1"/>
            </p:cNvSpPr>
            <p:nvPr/>
          </p:nvSpPr>
          <p:spPr bwMode="auto">
            <a:xfrm>
              <a:off x="122238" y="414337"/>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14"/>
            <p:cNvSpPr>
              <a:spLocks noChangeArrowheads="1"/>
            </p:cNvSpPr>
            <p:nvPr/>
          </p:nvSpPr>
          <p:spPr bwMode="auto">
            <a:xfrm>
              <a:off x="122238" y="368300"/>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5" name="Freeform 15"/>
            <p:cNvSpPr>
              <a:spLocks noChangeArrowheads="1"/>
            </p:cNvSpPr>
            <p:nvPr/>
          </p:nvSpPr>
          <p:spPr bwMode="auto">
            <a:xfrm>
              <a:off x="122238" y="322262"/>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16"/>
            <p:cNvSpPr>
              <a:spLocks noChangeArrowheads="1"/>
            </p:cNvSpPr>
            <p:nvPr/>
          </p:nvSpPr>
          <p:spPr bwMode="auto">
            <a:xfrm>
              <a:off x="292100" y="414337"/>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17"/>
            <p:cNvSpPr>
              <a:spLocks noChangeArrowheads="1"/>
            </p:cNvSpPr>
            <p:nvPr/>
          </p:nvSpPr>
          <p:spPr bwMode="auto">
            <a:xfrm>
              <a:off x="292100" y="368300"/>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18"/>
            <p:cNvSpPr>
              <a:spLocks noChangeArrowheads="1"/>
            </p:cNvSpPr>
            <p:nvPr/>
          </p:nvSpPr>
          <p:spPr bwMode="auto">
            <a:xfrm>
              <a:off x="292100" y="322262"/>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59" name="Freeform 19"/>
            <p:cNvSpPr>
              <a:spLocks noChangeArrowheads="1"/>
            </p:cNvSpPr>
            <p:nvPr/>
          </p:nvSpPr>
          <p:spPr bwMode="auto">
            <a:xfrm>
              <a:off x="122238" y="230187"/>
              <a:ext cx="307975" cy="14288"/>
            </a:xfrm>
            <a:custGeom>
              <a:avLst/>
              <a:gdLst>
                <a:gd name="T0" fmla="*/ 300276 w 80"/>
                <a:gd name="T1" fmla="*/ 0 h 4"/>
                <a:gd name="T2" fmla="*/ 7699 w 80"/>
                <a:gd name="T3" fmla="*/ 0 h 4"/>
                <a:gd name="T4" fmla="*/ 0 w 80"/>
                <a:gd name="T5" fmla="*/ 7144 h 4"/>
                <a:gd name="T6" fmla="*/ 7699 w 80"/>
                <a:gd name="T7" fmla="*/ 14288 h 4"/>
                <a:gd name="T8" fmla="*/ 300276 w 80"/>
                <a:gd name="T9" fmla="*/ 14288 h 4"/>
                <a:gd name="T10" fmla="*/ 307975 w 80"/>
                <a:gd name="T11" fmla="*/ 7144 h 4"/>
                <a:gd name="T12" fmla="*/ 300276 w 80"/>
                <a:gd name="T13" fmla="*/ 0 h 4"/>
                <a:gd name="T14" fmla="*/ 0 60000 65536"/>
                <a:gd name="T15" fmla="*/ 0 60000 65536"/>
                <a:gd name="T16" fmla="*/ 0 60000 65536"/>
                <a:gd name="T17" fmla="*/ 0 60000 65536"/>
                <a:gd name="T18" fmla="*/ 0 60000 65536"/>
                <a:gd name="T19" fmla="*/ 0 60000 65536"/>
                <a:gd name="T20" fmla="*/ 0 60000 65536"/>
                <a:gd name="T21" fmla="*/ 0 w 80"/>
                <a:gd name="T22" fmla="*/ 0 h 4"/>
                <a:gd name="T23" fmla="*/ 80 w 8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60" name="Freeform 20"/>
            <p:cNvSpPr>
              <a:spLocks noChangeArrowheads="1"/>
            </p:cNvSpPr>
            <p:nvPr/>
          </p:nvSpPr>
          <p:spPr bwMode="auto">
            <a:xfrm>
              <a:off x="122238" y="276225"/>
              <a:ext cx="307975" cy="14288"/>
            </a:xfrm>
            <a:custGeom>
              <a:avLst/>
              <a:gdLst>
                <a:gd name="T0" fmla="*/ 300276 w 80"/>
                <a:gd name="T1" fmla="*/ 0 h 4"/>
                <a:gd name="T2" fmla="*/ 7699 w 80"/>
                <a:gd name="T3" fmla="*/ 0 h 4"/>
                <a:gd name="T4" fmla="*/ 0 w 80"/>
                <a:gd name="T5" fmla="*/ 7144 h 4"/>
                <a:gd name="T6" fmla="*/ 7699 w 80"/>
                <a:gd name="T7" fmla="*/ 14288 h 4"/>
                <a:gd name="T8" fmla="*/ 300276 w 80"/>
                <a:gd name="T9" fmla="*/ 14288 h 4"/>
                <a:gd name="T10" fmla="*/ 307975 w 80"/>
                <a:gd name="T11" fmla="*/ 7144 h 4"/>
                <a:gd name="T12" fmla="*/ 300276 w 80"/>
                <a:gd name="T13" fmla="*/ 0 h 4"/>
                <a:gd name="T14" fmla="*/ 0 60000 65536"/>
                <a:gd name="T15" fmla="*/ 0 60000 65536"/>
                <a:gd name="T16" fmla="*/ 0 60000 65536"/>
                <a:gd name="T17" fmla="*/ 0 60000 65536"/>
                <a:gd name="T18" fmla="*/ 0 60000 65536"/>
                <a:gd name="T19" fmla="*/ 0 60000 65536"/>
                <a:gd name="T20" fmla="*/ 0 60000 65536"/>
                <a:gd name="T21" fmla="*/ 0 w 80"/>
                <a:gd name="T22" fmla="*/ 0 h 4"/>
                <a:gd name="T23" fmla="*/ 80 w 8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61" name="Freeform 21"/>
            <p:cNvSpPr>
              <a:spLocks noEditPoints="1" noChangeArrowheads="1"/>
            </p:cNvSpPr>
            <p:nvPr/>
          </p:nvSpPr>
          <p:spPr bwMode="auto">
            <a:xfrm>
              <a:off x="122238" y="60325"/>
              <a:ext cx="138113" cy="138113"/>
            </a:xfrm>
            <a:custGeom>
              <a:avLst/>
              <a:gdLst>
                <a:gd name="T0" fmla="*/ 15346 w 36"/>
                <a:gd name="T1" fmla="*/ 138113 h 36"/>
                <a:gd name="T2" fmla="*/ 122767 w 36"/>
                <a:gd name="T3" fmla="*/ 138113 h 36"/>
                <a:gd name="T4" fmla="*/ 138113 w 36"/>
                <a:gd name="T5" fmla="*/ 122767 h 36"/>
                <a:gd name="T6" fmla="*/ 138113 w 36"/>
                <a:gd name="T7" fmla="*/ 15346 h 36"/>
                <a:gd name="T8" fmla="*/ 122767 w 36"/>
                <a:gd name="T9" fmla="*/ 0 h 36"/>
                <a:gd name="T10" fmla="*/ 15346 w 36"/>
                <a:gd name="T11" fmla="*/ 0 h 36"/>
                <a:gd name="T12" fmla="*/ 0 w 36"/>
                <a:gd name="T13" fmla="*/ 15346 h 36"/>
                <a:gd name="T14" fmla="*/ 0 w 36"/>
                <a:gd name="T15" fmla="*/ 122767 h 36"/>
                <a:gd name="T16" fmla="*/ 15346 w 36"/>
                <a:gd name="T17" fmla="*/ 138113 h 36"/>
                <a:gd name="T18" fmla="*/ 30692 w 36"/>
                <a:gd name="T19" fmla="*/ 30692 h 36"/>
                <a:gd name="T20" fmla="*/ 107421 w 36"/>
                <a:gd name="T21" fmla="*/ 30692 h 36"/>
                <a:gd name="T22" fmla="*/ 107421 w 36"/>
                <a:gd name="T23" fmla="*/ 107421 h 36"/>
                <a:gd name="T24" fmla="*/ 30692 w 36"/>
                <a:gd name="T25" fmla="*/ 107421 h 36"/>
                <a:gd name="T26" fmla="*/ 30692 w 36"/>
                <a:gd name="T27" fmla="*/ 30692 h 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6"/>
                <a:gd name="T43" fmla="*/ 0 h 36"/>
                <a:gd name="T44" fmla="*/ 36 w 36"/>
                <a:gd name="T45" fmla="*/ 36 h 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6" h="36">
                  <a:moveTo>
                    <a:pt x="4" y="36"/>
                  </a:moveTo>
                  <a:cubicBezTo>
                    <a:pt x="32" y="36"/>
                    <a:pt x="32" y="36"/>
                    <a:pt x="32" y="36"/>
                  </a:cubicBezTo>
                  <a:cubicBezTo>
                    <a:pt x="34" y="36"/>
                    <a:pt x="36" y="34"/>
                    <a:pt x="36" y="32"/>
                  </a:cubicBezTo>
                  <a:cubicBezTo>
                    <a:pt x="36" y="4"/>
                    <a:pt x="36" y="4"/>
                    <a:pt x="36" y="4"/>
                  </a:cubicBezTo>
                  <a:cubicBezTo>
                    <a:pt x="36" y="2"/>
                    <a:pt x="34" y="0"/>
                    <a:pt x="32" y="0"/>
                  </a:cubicBezTo>
                  <a:cubicBezTo>
                    <a:pt x="4" y="0"/>
                    <a:pt x="4" y="0"/>
                    <a:pt x="4" y="0"/>
                  </a:cubicBezTo>
                  <a:cubicBezTo>
                    <a:pt x="2" y="0"/>
                    <a:pt x="0" y="2"/>
                    <a:pt x="0" y="4"/>
                  </a:cubicBezTo>
                  <a:cubicBezTo>
                    <a:pt x="0" y="32"/>
                    <a:pt x="0" y="32"/>
                    <a:pt x="0" y="32"/>
                  </a:cubicBezTo>
                  <a:cubicBezTo>
                    <a:pt x="0" y="34"/>
                    <a:pt x="2" y="36"/>
                    <a:pt x="4" y="36"/>
                  </a:cubicBezTo>
                  <a:close/>
                  <a:moveTo>
                    <a:pt x="8" y="8"/>
                  </a:moveTo>
                  <a:cubicBezTo>
                    <a:pt x="28" y="8"/>
                    <a:pt x="28" y="8"/>
                    <a:pt x="28" y="8"/>
                  </a:cubicBezTo>
                  <a:cubicBezTo>
                    <a:pt x="28" y="28"/>
                    <a:pt x="28" y="28"/>
                    <a:pt x="28" y="28"/>
                  </a:cubicBezTo>
                  <a:cubicBezTo>
                    <a:pt x="8" y="28"/>
                    <a:pt x="8" y="28"/>
                    <a:pt x="8" y="28"/>
                  </a:cubicBezTo>
                  <a:lnTo>
                    <a:pt x="8" y="8"/>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ipe(down)">
                                      <p:cBhvr>
                                        <p:cTn id="13" dur="500"/>
                                        <p:tgtEl>
                                          <p:spTgt spid="48"/>
                                        </p:tgtEl>
                                      </p:cBhvr>
                                    </p:animEffect>
                                  </p:childTnLst>
                                </p:cTn>
                              </p:par>
                            </p:childTnLst>
                          </p:cTn>
                        </p:par>
                        <p:par>
                          <p:cTn id="14" fill="hold">
                            <p:stCondLst>
                              <p:cond delay="10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5"/>
                                        </p:tgtEl>
                                        <p:attrNameLst>
                                          <p:attrName>ppt_y</p:attrName>
                                        </p:attrNameLst>
                                      </p:cBhvr>
                                      <p:tavLst>
                                        <p:tav tm="0">
                                          <p:val>
                                            <p:strVal val="#ppt_y"/>
                                          </p:val>
                                        </p:tav>
                                        <p:tav tm="100000">
                                          <p:val>
                                            <p:strVal val="#ppt_y"/>
                                          </p:val>
                                        </p:tav>
                                      </p:tavLst>
                                    </p:anim>
                                    <p:anim calcmode="lin" valueType="num">
                                      <p:cBhvr>
                                        <p:cTn id="19"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5"/>
                                        </p:tgtEl>
                                      </p:cBhvr>
                                    </p:animEffect>
                                  </p:childTnLst>
                                </p:cTn>
                              </p:par>
                            </p:childTnLst>
                          </p:cTn>
                        </p:par>
                        <p:par>
                          <p:cTn id="22" fill="hold">
                            <p:stCondLst>
                              <p:cond delay="1750"/>
                            </p:stCondLst>
                            <p:childTnLst>
                              <p:par>
                                <p:cTn id="23" presetID="22" presetClass="entr" presetSubtype="8"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267460" cy="46037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zh-CN" altLang="en-US" sz="240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element</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107996" cy="369332"/>
          </a:xfrm>
          <a:prstGeom prst="rect">
            <a:avLst/>
          </a:prstGeom>
          <a:noFill/>
        </p:spPr>
        <p:txBody>
          <a:bodyPr wrap="none" rtlCol="0">
            <a:spAutoFit/>
          </a:bodyPr>
          <a:lstStyle/>
          <a:p>
            <a:pPr lvl="0"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游戏概述</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24 Elipse"/>
          <p:cNvSpPr/>
          <p:nvPr/>
        </p:nvSpPr>
        <p:spPr>
          <a:xfrm flipH="1">
            <a:off x="5614030" y="4214313"/>
            <a:ext cx="2210045" cy="526931"/>
          </a:xfrm>
          <a:prstGeom prst="ellipse">
            <a:avLst/>
          </a:prstGeom>
          <a:gradFill flip="none" rotWithShape="1">
            <a:gsLst>
              <a:gs pos="0">
                <a:schemeClr val="tx1">
                  <a:lumMod val="75000"/>
                  <a:lumOff val="25000"/>
                  <a:alpha val="65000"/>
                </a:schemeClr>
              </a:gs>
              <a:gs pos="100000">
                <a:schemeClr val="tx1">
                  <a:lumMod val="75000"/>
                  <a:lumOff val="25000"/>
                  <a:alpha val="65000"/>
                </a:schemeClr>
              </a:gs>
            </a:gsLst>
            <a:lin ang="5400000" scaled="0"/>
            <a:tileRect/>
          </a:gradFill>
          <a:ln>
            <a:noFill/>
          </a:ln>
          <a:effectLst>
            <a:softEdge rad="444500"/>
          </a:effectLst>
        </p:spPr>
        <p:style>
          <a:lnRef idx="2">
            <a:schemeClr val="accent2">
              <a:shade val="50000"/>
            </a:schemeClr>
          </a:lnRef>
          <a:fillRef idx="1">
            <a:schemeClr val="accent2"/>
          </a:fillRef>
          <a:effectRef idx="0">
            <a:schemeClr val="accent2"/>
          </a:effectRef>
          <a:fontRef idx="minor">
            <a:schemeClr val="lt1"/>
          </a:fontRef>
        </p:style>
        <p:txBody>
          <a:bodyPr lIns="89374" tIns="44672" rIns="89374" bIns="44672" rtlCol="0" anchor="ctr"/>
          <a:lstStyle/>
          <a:p>
            <a:pPr algn="ctr" defTabSz="894080"/>
            <a:endParaRPr lang="es-MX"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32 Forma libre"/>
          <p:cNvSpPr/>
          <p:nvPr/>
        </p:nvSpPr>
        <p:spPr>
          <a:xfrm>
            <a:off x="5998002" y="3173167"/>
            <a:ext cx="1442220" cy="1297467"/>
          </a:xfrm>
          <a:custGeom>
            <a:avLst/>
            <a:gdLst>
              <a:gd name="connsiteX0" fmla="*/ 1646416 w 5239400"/>
              <a:gd name="connsiteY0" fmla="*/ 1272540 h 4366260"/>
              <a:gd name="connsiteX1" fmla="*/ 1417816 w 5239400"/>
              <a:gd name="connsiteY1" fmla="*/ 411480 h 4366260"/>
              <a:gd name="connsiteX2" fmla="*/ 1402576 w 5239400"/>
              <a:gd name="connsiteY2" fmla="*/ 152400 h 4366260"/>
              <a:gd name="connsiteX3" fmla="*/ 1836916 w 5239400"/>
              <a:gd name="connsiteY3" fmla="*/ 30480 h 4366260"/>
              <a:gd name="connsiteX4" fmla="*/ 2515096 w 5239400"/>
              <a:gd name="connsiteY4" fmla="*/ 0 h 4366260"/>
              <a:gd name="connsiteX5" fmla="*/ 3078976 w 5239400"/>
              <a:gd name="connsiteY5" fmla="*/ 15240 h 4366260"/>
              <a:gd name="connsiteX6" fmla="*/ 3559036 w 5239400"/>
              <a:gd name="connsiteY6" fmla="*/ 76200 h 4366260"/>
              <a:gd name="connsiteX7" fmla="*/ 3757156 w 5239400"/>
              <a:gd name="connsiteY7" fmla="*/ 167640 h 4366260"/>
              <a:gd name="connsiteX8" fmla="*/ 3696196 w 5239400"/>
              <a:gd name="connsiteY8" fmla="*/ 556260 h 4366260"/>
              <a:gd name="connsiteX9" fmla="*/ 3498076 w 5239400"/>
              <a:gd name="connsiteY9" fmla="*/ 1310640 h 4366260"/>
              <a:gd name="connsiteX10" fmla="*/ 3719056 w 5239400"/>
              <a:gd name="connsiteY10" fmla="*/ 1638300 h 4366260"/>
              <a:gd name="connsiteX11" fmla="*/ 4092436 w 5239400"/>
              <a:gd name="connsiteY11" fmla="*/ 2225040 h 4366260"/>
              <a:gd name="connsiteX12" fmla="*/ 4671556 w 5239400"/>
              <a:gd name="connsiteY12" fmla="*/ 3215640 h 4366260"/>
              <a:gd name="connsiteX13" fmla="*/ 4938256 w 5239400"/>
              <a:gd name="connsiteY13" fmla="*/ 3855720 h 4366260"/>
              <a:gd name="connsiteX14" fmla="*/ 5006836 w 5239400"/>
              <a:gd name="connsiteY14" fmla="*/ 4221480 h 4366260"/>
              <a:gd name="connsiteX15" fmla="*/ 4862056 w 5239400"/>
              <a:gd name="connsiteY15" fmla="*/ 4366260 h 4366260"/>
              <a:gd name="connsiteX16" fmla="*/ 434836 w 5239400"/>
              <a:gd name="connsiteY16" fmla="*/ 4366260 h 4366260"/>
              <a:gd name="connsiteX17" fmla="*/ 145276 w 5239400"/>
              <a:gd name="connsiteY17" fmla="*/ 4221480 h 4366260"/>
              <a:gd name="connsiteX18" fmla="*/ 259576 w 5239400"/>
              <a:gd name="connsiteY18" fmla="*/ 3710940 h 4366260"/>
              <a:gd name="connsiteX19" fmla="*/ 1120636 w 5239400"/>
              <a:gd name="connsiteY19" fmla="*/ 2110740 h 4366260"/>
              <a:gd name="connsiteX20" fmla="*/ 1646416 w 5239400"/>
              <a:gd name="connsiteY20" fmla="*/ 1272540 h 4366260"/>
              <a:gd name="connsiteX0-1" fmla="*/ 1646416 w 5239400"/>
              <a:gd name="connsiteY0-2" fmla="*/ 1272540 h 4366260"/>
              <a:gd name="connsiteX1-3" fmla="*/ 1417816 w 5239400"/>
              <a:gd name="connsiteY1-4" fmla="*/ 411480 h 4366260"/>
              <a:gd name="connsiteX2-5" fmla="*/ 1402576 w 5239400"/>
              <a:gd name="connsiteY2-6" fmla="*/ 152400 h 4366260"/>
              <a:gd name="connsiteX3-7" fmla="*/ 1836916 w 5239400"/>
              <a:gd name="connsiteY3-8" fmla="*/ 30480 h 4366260"/>
              <a:gd name="connsiteX4-9" fmla="*/ 2515096 w 5239400"/>
              <a:gd name="connsiteY4-10" fmla="*/ 0 h 4366260"/>
              <a:gd name="connsiteX5-11" fmla="*/ 3078976 w 5239400"/>
              <a:gd name="connsiteY5-12" fmla="*/ 15240 h 4366260"/>
              <a:gd name="connsiteX6-13" fmla="*/ 3559036 w 5239400"/>
              <a:gd name="connsiteY6-14" fmla="*/ 76200 h 4366260"/>
              <a:gd name="connsiteX7-15" fmla="*/ 3757156 w 5239400"/>
              <a:gd name="connsiteY7-16" fmla="*/ 167640 h 4366260"/>
              <a:gd name="connsiteX8-17" fmla="*/ 3696196 w 5239400"/>
              <a:gd name="connsiteY8-18" fmla="*/ 556260 h 4366260"/>
              <a:gd name="connsiteX9-19" fmla="*/ 3498076 w 5239400"/>
              <a:gd name="connsiteY9-20" fmla="*/ 1310640 h 4366260"/>
              <a:gd name="connsiteX10-21" fmla="*/ 3719056 w 5239400"/>
              <a:gd name="connsiteY10-22" fmla="*/ 1638300 h 4366260"/>
              <a:gd name="connsiteX11-23" fmla="*/ 4092436 w 5239400"/>
              <a:gd name="connsiteY11-24" fmla="*/ 2225040 h 4366260"/>
              <a:gd name="connsiteX12-25" fmla="*/ 4671556 w 5239400"/>
              <a:gd name="connsiteY12-26" fmla="*/ 3215640 h 4366260"/>
              <a:gd name="connsiteX13-27" fmla="*/ 4938256 w 5239400"/>
              <a:gd name="connsiteY13-28" fmla="*/ 3855720 h 4366260"/>
              <a:gd name="connsiteX14-29" fmla="*/ 5006836 w 5239400"/>
              <a:gd name="connsiteY14-30" fmla="*/ 4221480 h 4366260"/>
              <a:gd name="connsiteX15-31" fmla="*/ 4862056 w 5239400"/>
              <a:gd name="connsiteY15-32" fmla="*/ 4366260 h 4366260"/>
              <a:gd name="connsiteX16-33" fmla="*/ 434836 w 5239400"/>
              <a:gd name="connsiteY16-34" fmla="*/ 4366260 h 4366260"/>
              <a:gd name="connsiteX17-35" fmla="*/ 145276 w 5239400"/>
              <a:gd name="connsiteY17-36" fmla="*/ 4221480 h 4366260"/>
              <a:gd name="connsiteX18-37" fmla="*/ 259576 w 5239400"/>
              <a:gd name="connsiteY18-38" fmla="*/ 3710940 h 4366260"/>
              <a:gd name="connsiteX19-39" fmla="*/ 1120636 w 5239400"/>
              <a:gd name="connsiteY19-40" fmla="*/ 2110740 h 4366260"/>
              <a:gd name="connsiteX20-41" fmla="*/ 1646416 w 5239400"/>
              <a:gd name="connsiteY20-42" fmla="*/ 1272540 h 4366260"/>
              <a:gd name="connsiteX0-43" fmla="*/ 1646416 w 5239400"/>
              <a:gd name="connsiteY0-44" fmla="*/ 1272540 h 4366260"/>
              <a:gd name="connsiteX1-45" fmla="*/ 1417816 w 5239400"/>
              <a:gd name="connsiteY1-46" fmla="*/ 411480 h 4366260"/>
              <a:gd name="connsiteX2-47" fmla="*/ 1402576 w 5239400"/>
              <a:gd name="connsiteY2-48" fmla="*/ 152400 h 4366260"/>
              <a:gd name="connsiteX3-49" fmla="*/ 1836916 w 5239400"/>
              <a:gd name="connsiteY3-50" fmla="*/ 30480 h 4366260"/>
              <a:gd name="connsiteX4-51" fmla="*/ 2515096 w 5239400"/>
              <a:gd name="connsiteY4-52" fmla="*/ 0 h 4366260"/>
              <a:gd name="connsiteX5-53" fmla="*/ 3078976 w 5239400"/>
              <a:gd name="connsiteY5-54" fmla="*/ 15240 h 4366260"/>
              <a:gd name="connsiteX6-55" fmla="*/ 3559036 w 5239400"/>
              <a:gd name="connsiteY6-56" fmla="*/ 76200 h 4366260"/>
              <a:gd name="connsiteX7-57" fmla="*/ 3757156 w 5239400"/>
              <a:gd name="connsiteY7-58" fmla="*/ 167640 h 4366260"/>
              <a:gd name="connsiteX8-59" fmla="*/ 3696196 w 5239400"/>
              <a:gd name="connsiteY8-60" fmla="*/ 556260 h 4366260"/>
              <a:gd name="connsiteX9-61" fmla="*/ 3498076 w 5239400"/>
              <a:gd name="connsiteY9-62" fmla="*/ 1310640 h 4366260"/>
              <a:gd name="connsiteX10-63" fmla="*/ 3719056 w 5239400"/>
              <a:gd name="connsiteY10-64" fmla="*/ 1638300 h 4366260"/>
              <a:gd name="connsiteX11-65" fmla="*/ 4092436 w 5239400"/>
              <a:gd name="connsiteY11-66" fmla="*/ 2225040 h 4366260"/>
              <a:gd name="connsiteX12-67" fmla="*/ 4671556 w 5239400"/>
              <a:gd name="connsiteY12-68" fmla="*/ 3215640 h 4366260"/>
              <a:gd name="connsiteX13-69" fmla="*/ 4938256 w 5239400"/>
              <a:gd name="connsiteY13-70" fmla="*/ 3855720 h 4366260"/>
              <a:gd name="connsiteX14-71" fmla="*/ 5006836 w 5239400"/>
              <a:gd name="connsiteY14-72" fmla="*/ 4221480 h 4366260"/>
              <a:gd name="connsiteX15-73" fmla="*/ 4862056 w 5239400"/>
              <a:gd name="connsiteY15-74" fmla="*/ 4366260 h 4366260"/>
              <a:gd name="connsiteX16-75" fmla="*/ 434836 w 5239400"/>
              <a:gd name="connsiteY16-76" fmla="*/ 4366260 h 4366260"/>
              <a:gd name="connsiteX17-77" fmla="*/ 145276 w 5239400"/>
              <a:gd name="connsiteY17-78" fmla="*/ 4221480 h 4366260"/>
              <a:gd name="connsiteX18-79" fmla="*/ 259576 w 5239400"/>
              <a:gd name="connsiteY18-80" fmla="*/ 3710940 h 4366260"/>
              <a:gd name="connsiteX19-81" fmla="*/ 1120636 w 5239400"/>
              <a:gd name="connsiteY19-82" fmla="*/ 2110740 h 4366260"/>
              <a:gd name="connsiteX20-83" fmla="*/ 1646416 w 5239400"/>
              <a:gd name="connsiteY20-84" fmla="*/ 1272540 h 4366260"/>
              <a:gd name="connsiteX0-85" fmla="*/ 1646416 w 5239400"/>
              <a:gd name="connsiteY0-86" fmla="*/ 1272540 h 4366260"/>
              <a:gd name="connsiteX1-87" fmla="*/ 1417816 w 5239400"/>
              <a:gd name="connsiteY1-88" fmla="*/ 411480 h 4366260"/>
              <a:gd name="connsiteX2-89" fmla="*/ 1402576 w 5239400"/>
              <a:gd name="connsiteY2-90" fmla="*/ 152400 h 4366260"/>
              <a:gd name="connsiteX3-91" fmla="*/ 1836916 w 5239400"/>
              <a:gd name="connsiteY3-92" fmla="*/ 30480 h 4366260"/>
              <a:gd name="connsiteX4-93" fmla="*/ 2515096 w 5239400"/>
              <a:gd name="connsiteY4-94" fmla="*/ 0 h 4366260"/>
              <a:gd name="connsiteX5-95" fmla="*/ 3078976 w 5239400"/>
              <a:gd name="connsiteY5-96" fmla="*/ 15240 h 4366260"/>
              <a:gd name="connsiteX6-97" fmla="*/ 3559036 w 5239400"/>
              <a:gd name="connsiteY6-98" fmla="*/ 76200 h 4366260"/>
              <a:gd name="connsiteX7-99" fmla="*/ 3757156 w 5239400"/>
              <a:gd name="connsiteY7-100" fmla="*/ 167640 h 4366260"/>
              <a:gd name="connsiteX8-101" fmla="*/ 3696196 w 5239400"/>
              <a:gd name="connsiteY8-102" fmla="*/ 556260 h 4366260"/>
              <a:gd name="connsiteX9-103" fmla="*/ 3498076 w 5239400"/>
              <a:gd name="connsiteY9-104" fmla="*/ 1310640 h 4366260"/>
              <a:gd name="connsiteX10-105" fmla="*/ 3719056 w 5239400"/>
              <a:gd name="connsiteY10-106" fmla="*/ 1638300 h 4366260"/>
              <a:gd name="connsiteX11-107" fmla="*/ 4092436 w 5239400"/>
              <a:gd name="connsiteY11-108" fmla="*/ 2225040 h 4366260"/>
              <a:gd name="connsiteX12-109" fmla="*/ 4671556 w 5239400"/>
              <a:gd name="connsiteY12-110" fmla="*/ 3215640 h 4366260"/>
              <a:gd name="connsiteX13-111" fmla="*/ 4938256 w 5239400"/>
              <a:gd name="connsiteY13-112" fmla="*/ 3855720 h 4366260"/>
              <a:gd name="connsiteX14-113" fmla="*/ 5006836 w 5239400"/>
              <a:gd name="connsiteY14-114" fmla="*/ 4221480 h 4366260"/>
              <a:gd name="connsiteX15-115" fmla="*/ 4862056 w 5239400"/>
              <a:gd name="connsiteY15-116" fmla="*/ 4366260 h 4366260"/>
              <a:gd name="connsiteX16-117" fmla="*/ 434836 w 5239400"/>
              <a:gd name="connsiteY16-118" fmla="*/ 4366260 h 4366260"/>
              <a:gd name="connsiteX17-119" fmla="*/ 145276 w 5239400"/>
              <a:gd name="connsiteY17-120" fmla="*/ 4221480 h 4366260"/>
              <a:gd name="connsiteX18-121" fmla="*/ 259576 w 5239400"/>
              <a:gd name="connsiteY18-122" fmla="*/ 3710940 h 4366260"/>
              <a:gd name="connsiteX19-123" fmla="*/ 1120636 w 5239400"/>
              <a:gd name="connsiteY19-124" fmla="*/ 2110740 h 4366260"/>
              <a:gd name="connsiteX20-125" fmla="*/ 1646416 w 5239400"/>
              <a:gd name="connsiteY20-126" fmla="*/ 1272540 h 4366260"/>
              <a:gd name="connsiteX0-127" fmla="*/ 1646416 w 5239400"/>
              <a:gd name="connsiteY0-128" fmla="*/ 1272540 h 4366260"/>
              <a:gd name="connsiteX1-129" fmla="*/ 1417816 w 5239400"/>
              <a:gd name="connsiteY1-130" fmla="*/ 411480 h 4366260"/>
              <a:gd name="connsiteX2-131" fmla="*/ 1402576 w 5239400"/>
              <a:gd name="connsiteY2-132" fmla="*/ 152400 h 4366260"/>
              <a:gd name="connsiteX3-133" fmla="*/ 1836916 w 5239400"/>
              <a:gd name="connsiteY3-134" fmla="*/ 30480 h 4366260"/>
              <a:gd name="connsiteX4-135" fmla="*/ 2515096 w 5239400"/>
              <a:gd name="connsiteY4-136" fmla="*/ 0 h 4366260"/>
              <a:gd name="connsiteX5-137" fmla="*/ 3078976 w 5239400"/>
              <a:gd name="connsiteY5-138" fmla="*/ 15240 h 4366260"/>
              <a:gd name="connsiteX6-139" fmla="*/ 3559036 w 5239400"/>
              <a:gd name="connsiteY6-140" fmla="*/ 76200 h 4366260"/>
              <a:gd name="connsiteX7-141" fmla="*/ 3757156 w 5239400"/>
              <a:gd name="connsiteY7-142" fmla="*/ 167640 h 4366260"/>
              <a:gd name="connsiteX8-143" fmla="*/ 3696196 w 5239400"/>
              <a:gd name="connsiteY8-144" fmla="*/ 556260 h 4366260"/>
              <a:gd name="connsiteX9-145" fmla="*/ 3498076 w 5239400"/>
              <a:gd name="connsiteY9-146" fmla="*/ 1310640 h 4366260"/>
              <a:gd name="connsiteX10-147" fmla="*/ 3719056 w 5239400"/>
              <a:gd name="connsiteY10-148" fmla="*/ 1638300 h 4366260"/>
              <a:gd name="connsiteX11-149" fmla="*/ 4092436 w 5239400"/>
              <a:gd name="connsiteY11-150" fmla="*/ 2225040 h 4366260"/>
              <a:gd name="connsiteX12-151" fmla="*/ 4671556 w 5239400"/>
              <a:gd name="connsiteY12-152" fmla="*/ 3215640 h 4366260"/>
              <a:gd name="connsiteX13-153" fmla="*/ 4938256 w 5239400"/>
              <a:gd name="connsiteY13-154" fmla="*/ 3855720 h 4366260"/>
              <a:gd name="connsiteX14-155" fmla="*/ 5006836 w 5239400"/>
              <a:gd name="connsiteY14-156" fmla="*/ 4221480 h 4366260"/>
              <a:gd name="connsiteX15-157" fmla="*/ 4862056 w 5239400"/>
              <a:gd name="connsiteY15-158" fmla="*/ 4366260 h 4366260"/>
              <a:gd name="connsiteX16-159" fmla="*/ 434836 w 5239400"/>
              <a:gd name="connsiteY16-160" fmla="*/ 4366260 h 4366260"/>
              <a:gd name="connsiteX17-161" fmla="*/ 145276 w 5239400"/>
              <a:gd name="connsiteY17-162" fmla="*/ 4221480 h 4366260"/>
              <a:gd name="connsiteX18-163" fmla="*/ 259576 w 5239400"/>
              <a:gd name="connsiteY18-164" fmla="*/ 3710940 h 4366260"/>
              <a:gd name="connsiteX19-165" fmla="*/ 1120636 w 5239400"/>
              <a:gd name="connsiteY19-166" fmla="*/ 2110740 h 4366260"/>
              <a:gd name="connsiteX20-167" fmla="*/ 1646416 w 5239400"/>
              <a:gd name="connsiteY20-168" fmla="*/ 1272540 h 4366260"/>
              <a:gd name="connsiteX0-169" fmla="*/ 1646416 w 5010047"/>
              <a:gd name="connsiteY0-170" fmla="*/ 1272540 h 4391988"/>
              <a:gd name="connsiteX1-171" fmla="*/ 1417816 w 5010047"/>
              <a:gd name="connsiteY1-172" fmla="*/ 411480 h 4391988"/>
              <a:gd name="connsiteX2-173" fmla="*/ 1402576 w 5010047"/>
              <a:gd name="connsiteY2-174" fmla="*/ 152400 h 4391988"/>
              <a:gd name="connsiteX3-175" fmla="*/ 1836916 w 5010047"/>
              <a:gd name="connsiteY3-176" fmla="*/ 30480 h 4391988"/>
              <a:gd name="connsiteX4-177" fmla="*/ 2515096 w 5010047"/>
              <a:gd name="connsiteY4-178" fmla="*/ 0 h 4391988"/>
              <a:gd name="connsiteX5-179" fmla="*/ 3078976 w 5010047"/>
              <a:gd name="connsiteY5-180" fmla="*/ 15240 h 4391988"/>
              <a:gd name="connsiteX6-181" fmla="*/ 3559036 w 5010047"/>
              <a:gd name="connsiteY6-182" fmla="*/ 76200 h 4391988"/>
              <a:gd name="connsiteX7-183" fmla="*/ 3757156 w 5010047"/>
              <a:gd name="connsiteY7-184" fmla="*/ 167640 h 4391988"/>
              <a:gd name="connsiteX8-185" fmla="*/ 3696196 w 5010047"/>
              <a:gd name="connsiteY8-186" fmla="*/ 556260 h 4391988"/>
              <a:gd name="connsiteX9-187" fmla="*/ 3498076 w 5010047"/>
              <a:gd name="connsiteY9-188" fmla="*/ 1310640 h 4391988"/>
              <a:gd name="connsiteX10-189" fmla="*/ 3719056 w 5010047"/>
              <a:gd name="connsiteY10-190" fmla="*/ 1638300 h 4391988"/>
              <a:gd name="connsiteX11-191" fmla="*/ 4092436 w 5010047"/>
              <a:gd name="connsiteY11-192" fmla="*/ 2225040 h 4391988"/>
              <a:gd name="connsiteX12-193" fmla="*/ 4671556 w 5010047"/>
              <a:gd name="connsiteY12-194" fmla="*/ 3215640 h 4391988"/>
              <a:gd name="connsiteX13-195" fmla="*/ 4938256 w 5010047"/>
              <a:gd name="connsiteY13-196" fmla="*/ 3855720 h 4391988"/>
              <a:gd name="connsiteX14-197" fmla="*/ 5006836 w 5010047"/>
              <a:gd name="connsiteY14-198" fmla="*/ 4221480 h 4391988"/>
              <a:gd name="connsiteX15-199" fmla="*/ 4862056 w 5010047"/>
              <a:gd name="connsiteY15-200" fmla="*/ 4366260 h 4391988"/>
              <a:gd name="connsiteX16-201" fmla="*/ 434836 w 5010047"/>
              <a:gd name="connsiteY16-202" fmla="*/ 4366260 h 4391988"/>
              <a:gd name="connsiteX17-203" fmla="*/ 145276 w 5010047"/>
              <a:gd name="connsiteY17-204" fmla="*/ 4221480 h 4391988"/>
              <a:gd name="connsiteX18-205" fmla="*/ 259576 w 5010047"/>
              <a:gd name="connsiteY18-206" fmla="*/ 3710940 h 4391988"/>
              <a:gd name="connsiteX19-207" fmla="*/ 1120636 w 5010047"/>
              <a:gd name="connsiteY19-208" fmla="*/ 2110740 h 4391988"/>
              <a:gd name="connsiteX20-209" fmla="*/ 1646416 w 5010047"/>
              <a:gd name="connsiteY20-210" fmla="*/ 1272540 h 4391988"/>
              <a:gd name="connsiteX0-211" fmla="*/ 1520739 w 4884370"/>
              <a:gd name="connsiteY0-212" fmla="*/ 1272540 h 4383866"/>
              <a:gd name="connsiteX1-213" fmla="*/ 1292139 w 4884370"/>
              <a:gd name="connsiteY1-214" fmla="*/ 411480 h 4383866"/>
              <a:gd name="connsiteX2-215" fmla="*/ 1276899 w 4884370"/>
              <a:gd name="connsiteY2-216" fmla="*/ 152400 h 4383866"/>
              <a:gd name="connsiteX3-217" fmla="*/ 1711239 w 4884370"/>
              <a:gd name="connsiteY3-218" fmla="*/ 30480 h 4383866"/>
              <a:gd name="connsiteX4-219" fmla="*/ 2389419 w 4884370"/>
              <a:gd name="connsiteY4-220" fmla="*/ 0 h 4383866"/>
              <a:gd name="connsiteX5-221" fmla="*/ 2953299 w 4884370"/>
              <a:gd name="connsiteY5-222" fmla="*/ 15240 h 4383866"/>
              <a:gd name="connsiteX6-223" fmla="*/ 3433359 w 4884370"/>
              <a:gd name="connsiteY6-224" fmla="*/ 76200 h 4383866"/>
              <a:gd name="connsiteX7-225" fmla="*/ 3631479 w 4884370"/>
              <a:gd name="connsiteY7-226" fmla="*/ 167640 h 4383866"/>
              <a:gd name="connsiteX8-227" fmla="*/ 3570519 w 4884370"/>
              <a:gd name="connsiteY8-228" fmla="*/ 556260 h 4383866"/>
              <a:gd name="connsiteX9-229" fmla="*/ 3372399 w 4884370"/>
              <a:gd name="connsiteY9-230" fmla="*/ 1310640 h 4383866"/>
              <a:gd name="connsiteX10-231" fmla="*/ 3593379 w 4884370"/>
              <a:gd name="connsiteY10-232" fmla="*/ 1638300 h 4383866"/>
              <a:gd name="connsiteX11-233" fmla="*/ 3966759 w 4884370"/>
              <a:gd name="connsiteY11-234" fmla="*/ 2225040 h 4383866"/>
              <a:gd name="connsiteX12-235" fmla="*/ 4545879 w 4884370"/>
              <a:gd name="connsiteY12-236" fmla="*/ 3215640 h 4383866"/>
              <a:gd name="connsiteX13-237" fmla="*/ 4812579 w 4884370"/>
              <a:gd name="connsiteY13-238" fmla="*/ 3855720 h 4383866"/>
              <a:gd name="connsiteX14-239" fmla="*/ 4881159 w 4884370"/>
              <a:gd name="connsiteY14-240" fmla="*/ 4221480 h 4383866"/>
              <a:gd name="connsiteX15-241" fmla="*/ 4736379 w 4884370"/>
              <a:gd name="connsiteY15-242" fmla="*/ 4366260 h 4383866"/>
              <a:gd name="connsiteX16-243" fmla="*/ 309159 w 4884370"/>
              <a:gd name="connsiteY16-244" fmla="*/ 4366260 h 4383866"/>
              <a:gd name="connsiteX17-245" fmla="*/ 19599 w 4884370"/>
              <a:gd name="connsiteY17-246" fmla="*/ 4221480 h 4383866"/>
              <a:gd name="connsiteX18-247" fmla="*/ 133899 w 4884370"/>
              <a:gd name="connsiteY18-248" fmla="*/ 3710940 h 4383866"/>
              <a:gd name="connsiteX19-249" fmla="*/ 994959 w 4884370"/>
              <a:gd name="connsiteY19-250" fmla="*/ 2110740 h 4383866"/>
              <a:gd name="connsiteX20-251" fmla="*/ 1520739 w 4884370"/>
              <a:gd name="connsiteY20-252" fmla="*/ 1272540 h 4383866"/>
              <a:gd name="connsiteX0-253" fmla="*/ 1520739 w 4884370"/>
              <a:gd name="connsiteY0-254" fmla="*/ 1272540 h 4385171"/>
              <a:gd name="connsiteX1-255" fmla="*/ 1292139 w 4884370"/>
              <a:gd name="connsiteY1-256" fmla="*/ 411480 h 4385171"/>
              <a:gd name="connsiteX2-257" fmla="*/ 1276899 w 4884370"/>
              <a:gd name="connsiteY2-258" fmla="*/ 152400 h 4385171"/>
              <a:gd name="connsiteX3-259" fmla="*/ 1711239 w 4884370"/>
              <a:gd name="connsiteY3-260" fmla="*/ 30480 h 4385171"/>
              <a:gd name="connsiteX4-261" fmla="*/ 2389419 w 4884370"/>
              <a:gd name="connsiteY4-262" fmla="*/ 0 h 4385171"/>
              <a:gd name="connsiteX5-263" fmla="*/ 2953299 w 4884370"/>
              <a:gd name="connsiteY5-264" fmla="*/ 15240 h 4385171"/>
              <a:gd name="connsiteX6-265" fmla="*/ 3433359 w 4884370"/>
              <a:gd name="connsiteY6-266" fmla="*/ 76200 h 4385171"/>
              <a:gd name="connsiteX7-267" fmla="*/ 3631479 w 4884370"/>
              <a:gd name="connsiteY7-268" fmla="*/ 167640 h 4385171"/>
              <a:gd name="connsiteX8-269" fmla="*/ 3570519 w 4884370"/>
              <a:gd name="connsiteY8-270" fmla="*/ 556260 h 4385171"/>
              <a:gd name="connsiteX9-271" fmla="*/ 3372399 w 4884370"/>
              <a:gd name="connsiteY9-272" fmla="*/ 1310640 h 4385171"/>
              <a:gd name="connsiteX10-273" fmla="*/ 3593379 w 4884370"/>
              <a:gd name="connsiteY10-274" fmla="*/ 1638300 h 4385171"/>
              <a:gd name="connsiteX11-275" fmla="*/ 3966759 w 4884370"/>
              <a:gd name="connsiteY11-276" fmla="*/ 2225040 h 4385171"/>
              <a:gd name="connsiteX12-277" fmla="*/ 4545879 w 4884370"/>
              <a:gd name="connsiteY12-278" fmla="*/ 3215640 h 4385171"/>
              <a:gd name="connsiteX13-279" fmla="*/ 4812579 w 4884370"/>
              <a:gd name="connsiteY13-280" fmla="*/ 3855720 h 4385171"/>
              <a:gd name="connsiteX14-281" fmla="*/ 4881159 w 4884370"/>
              <a:gd name="connsiteY14-282" fmla="*/ 4221480 h 4385171"/>
              <a:gd name="connsiteX15-283" fmla="*/ 4736379 w 4884370"/>
              <a:gd name="connsiteY15-284" fmla="*/ 4366260 h 4385171"/>
              <a:gd name="connsiteX16-285" fmla="*/ 309159 w 4884370"/>
              <a:gd name="connsiteY16-286" fmla="*/ 4366260 h 4385171"/>
              <a:gd name="connsiteX17-287" fmla="*/ 19599 w 4884370"/>
              <a:gd name="connsiteY17-288" fmla="*/ 4221480 h 4385171"/>
              <a:gd name="connsiteX18-289" fmla="*/ 133899 w 4884370"/>
              <a:gd name="connsiteY18-290" fmla="*/ 3710940 h 4385171"/>
              <a:gd name="connsiteX19-291" fmla="*/ 994959 w 4884370"/>
              <a:gd name="connsiteY19-292" fmla="*/ 2110740 h 4385171"/>
              <a:gd name="connsiteX20-293" fmla="*/ 1520739 w 4884370"/>
              <a:gd name="connsiteY20-294" fmla="*/ 1272540 h 4385171"/>
              <a:gd name="connsiteX0-295" fmla="*/ 1520739 w 4884370"/>
              <a:gd name="connsiteY0-296" fmla="*/ 1272540 h 4390039"/>
              <a:gd name="connsiteX1-297" fmla="*/ 1292139 w 4884370"/>
              <a:gd name="connsiteY1-298" fmla="*/ 411480 h 4390039"/>
              <a:gd name="connsiteX2-299" fmla="*/ 1276899 w 4884370"/>
              <a:gd name="connsiteY2-300" fmla="*/ 152400 h 4390039"/>
              <a:gd name="connsiteX3-301" fmla="*/ 1711239 w 4884370"/>
              <a:gd name="connsiteY3-302" fmla="*/ 30480 h 4390039"/>
              <a:gd name="connsiteX4-303" fmla="*/ 2389419 w 4884370"/>
              <a:gd name="connsiteY4-304" fmla="*/ 0 h 4390039"/>
              <a:gd name="connsiteX5-305" fmla="*/ 2953299 w 4884370"/>
              <a:gd name="connsiteY5-306" fmla="*/ 15240 h 4390039"/>
              <a:gd name="connsiteX6-307" fmla="*/ 3433359 w 4884370"/>
              <a:gd name="connsiteY6-308" fmla="*/ 76200 h 4390039"/>
              <a:gd name="connsiteX7-309" fmla="*/ 3631479 w 4884370"/>
              <a:gd name="connsiteY7-310" fmla="*/ 167640 h 4390039"/>
              <a:gd name="connsiteX8-311" fmla="*/ 3570519 w 4884370"/>
              <a:gd name="connsiteY8-312" fmla="*/ 556260 h 4390039"/>
              <a:gd name="connsiteX9-313" fmla="*/ 3372399 w 4884370"/>
              <a:gd name="connsiteY9-314" fmla="*/ 1310640 h 4390039"/>
              <a:gd name="connsiteX10-315" fmla="*/ 3593379 w 4884370"/>
              <a:gd name="connsiteY10-316" fmla="*/ 1638300 h 4390039"/>
              <a:gd name="connsiteX11-317" fmla="*/ 3966759 w 4884370"/>
              <a:gd name="connsiteY11-318" fmla="*/ 2225040 h 4390039"/>
              <a:gd name="connsiteX12-319" fmla="*/ 4545879 w 4884370"/>
              <a:gd name="connsiteY12-320" fmla="*/ 3215640 h 4390039"/>
              <a:gd name="connsiteX13-321" fmla="*/ 4812579 w 4884370"/>
              <a:gd name="connsiteY13-322" fmla="*/ 3855720 h 4390039"/>
              <a:gd name="connsiteX14-323" fmla="*/ 4881159 w 4884370"/>
              <a:gd name="connsiteY14-324" fmla="*/ 4221480 h 4390039"/>
              <a:gd name="connsiteX15-325" fmla="*/ 4736379 w 4884370"/>
              <a:gd name="connsiteY15-326" fmla="*/ 4366260 h 4390039"/>
              <a:gd name="connsiteX16-327" fmla="*/ 309159 w 4884370"/>
              <a:gd name="connsiteY16-328" fmla="*/ 4366260 h 4390039"/>
              <a:gd name="connsiteX17-329" fmla="*/ 19599 w 4884370"/>
              <a:gd name="connsiteY17-330" fmla="*/ 4221480 h 4390039"/>
              <a:gd name="connsiteX18-331" fmla="*/ 133899 w 4884370"/>
              <a:gd name="connsiteY18-332" fmla="*/ 3710940 h 4390039"/>
              <a:gd name="connsiteX19-333" fmla="*/ 994959 w 4884370"/>
              <a:gd name="connsiteY19-334" fmla="*/ 2110740 h 4390039"/>
              <a:gd name="connsiteX20-335" fmla="*/ 1520739 w 4884370"/>
              <a:gd name="connsiteY20-336" fmla="*/ 1272540 h 4390039"/>
              <a:gd name="connsiteX0-337" fmla="*/ 1534810 w 4898441"/>
              <a:gd name="connsiteY0-338" fmla="*/ 1272540 h 4390039"/>
              <a:gd name="connsiteX1-339" fmla="*/ 1306210 w 4898441"/>
              <a:gd name="connsiteY1-340" fmla="*/ 411480 h 4390039"/>
              <a:gd name="connsiteX2-341" fmla="*/ 1290970 w 4898441"/>
              <a:gd name="connsiteY2-342" fmla="*/ 152400 h 4390039"/>
              <a:gd name="connsiteX3-343" fmla="*/ 1725310 w 4898441"/>
              <a:gd name="connsiteY3-344" fmla="*/ 30480 h 4390039"/>
              <a:gd name="connsiteX4-345" fmla="*/ 2403490 w 4898441"/>
              <a:gd name="connsiteY4-346" fmla="*/ 0 h 4390039"/>
              <a:gd name="connsiteX5-347" fmla="*/ 2967370 w 4898441"/>
              <a:gd name="connsiteY5-348" fmla="*/ 15240 h 4390039"/>
              <a:gd name="connsiteX6-349" fmla="*/ 3447430 w 4898441"/>
              <a:gd name="connsiteY6-350" fmla="*/ 76200 h 4390039"/>
              <a:gd name="connsiteX7-351" fmla="*/ 3645550 w 4898441"/>
              <a:gd name="connsiteY7-352" fmla="*/ 167640 h 4390039"/>
              <a:gd name="connsiteX8-353" fmla="*/ 3584590 w 4898441"/>
              <a:gd name="connsiteY8-354" fmla="*/ 556260 h 4390039"/>
              <a:gd name="connsiteX9-355" fmla="*/ 3386470 w 4898441"/>
              <a:gd name="connsiteY9-356" fmla="*/ 1310640 h 4390039"/>
              <a:gd name="connsiteX10-357" fmla="*/ 3607450 w 4898441"/>
              <a:gd name="connsiteY10-358" fmla="*/ 1638300 h 4390039"/>
              <a:gd name="connsiteX11-359" fmla="*/ 3980830 w 4898441"/>
              <a:gd name="connsiteY11-360" fmla="*/ 2225040 h 4390039"/>
              <a:gd name="connsiteX12-361" fmla="*/ 4559950 w 4898441"/>
              <a:gd name="connsiteY12-362" fmla="*/ 3215640 h 4390039"/>
              <a:gd name="connsiteX13-363" fmla="*/ 4826650 w 4898441"/>
              <a:gd name="connsiteY13-364" fmla="*/ 3855720 h 4390039"/>
              <a:gd name="connsiteX14-365" fmla="*/ 4895230 w 4898441"/>
              <a:gd name="connsiteY14-366" fmla="*/ 4221480 h 4390039"/>
              <a:gd name="connsiteX15-367" fmla="*/ 4750450 w 4898441"/>
              <a:gd name="connsiteY15-368" fmla="*/ 4366260 h 4390039"/>
              <a:gd name="connsiteX16-369" fmla="*/ 323230 w 4898441"/>
              <a:gd name="connsiteY16-370" fmla="*/ 4366260 h 4390039"/>
              <a:gd name="connsiteX17-371" fmla="*/ 33670 w 4898441"/>
              <a:gd name="connsiteY17-372" fmla="*/ 4221480 h 4390039"/>
              <a:gd name="connsiteX18-373" fmla="*/ 147970 w 4898441"/>
              <a:gd name="connsiteY18-374" fmla="*/ 3710940 h 4390039"/>
              <a:gd name="connsiteX19-375" fmla="*/ 1009030 w 4898441"/>
              <a:gd name="connsiteY19-376" fmla="*/ 2110740 h 4390039"/>
              <a:gd name="connsiteX20-377" fmla="*/ 1534810 w 4898441"/>
              <a:gd name="connsiteY20-378" fmla="*/ 1272540 h 4390039"/>
              <a:gd name="connsiteX0-379" fmla="*/ 1515121 w 4878752"/>
              <a:gd name="connsiteY0-380" fmla="*/ 1272540 h 4390039"/>
              <a:gd name="connsiteX1-381" fmla="*/ 1286521 w 4878752"/>
              <a:gd name="connsiteY1-382" fmla="*/ 411480 h 4390039"/>
              <a:gd name="connsiteX2-383" fmla="*/ 1271281 w 4878752"/>
              <a:gd name="connsiteY2-384" fmla="*/ 152400 h 4390039"/>
              <a:gd name="connsiteX3-385" fmla="*/ 1705621 w 4878752"/>
              <a:gd name="connsiteY3-386" fmla="*/ 30480 h 4390039"/>
              <a:gd name="connsiteX4-387" fmla="*/ 2383801 w 4878752"/>
              <a:gd name="connsiteY4-388" fmla="*/ 0 h 4390039"/>
              <a:gd name="connsiteX5-389" fmla="*/ 2947681 w 4878752"/>
              <a:gd name="connsiteY5-390" fmla="*/ 15240 h 4390039"/>
              <a:gd name="connsiteX6-391" fmla="*/ 3427741 w 4878752"/>
              <a:gd name="connsiteY6-392" fmla="*/ 76200 h 4390039"/>
              <a:gd name="connsiteX7-393" fmla="*/ 3625861 w 4878752"/>
              <a:gd name="connsiteY7-394" fmla="*/ 167640 h 4390039"/>
              <a:gd name="connsiteX8-395" fmla="*/ 3564901 w 4878752"/>
              <a:gd name="connsiteY8-396" fmla="*/ 556260 h 4390039"/>
              <a:gd name="connsiteX9-397" fmla="*/ 3366781 w 4878752"/>
              <a:gd name="connsiteY9-398" fmla="*/ 1310640 h 4390039"/>
              <a:gd name="connsiteX10-399" fmla="*/ 3587761 w 4878752"/>
              <a:gd name="connsiteY10-400" fmla="*/ 1638300 h 4390039"/>
              <a:gd name="connsiteX11-401" fmla="*/ 3961141 w 4878752"/>
              <a:gd name="connsiteY11-402" fmla="*/ 2225040 h 4390039"/>
              <a:gd name="connsiteX12-403" fmla="*/ 4540261 w 4878752"/>
              <a:gd name="connsiteY12-404" fmla="*/ 3215640 h 4390039"/>
              <a:gd name="connsiteX13-405" fmla="*/ 4806961 w 4878752"/>
              <a:gd name="connsiteY13-406" fmla="*/ 3855720 h 4390039"/>
              <a:gd name="connsiteX14-407" fmla="*/ 4875541 w 4878752"/>
              <a:gd name="connsiteY14-408" fmla="*/ 4221480 h 4390039"/>
              <a:gd name="connsiteX15-409" fmla="*/ 4730761 w 4878752"/>
              <a:gd name="connsiteY15-410" fmla="*/ 4366260 h 4390039"/>
              <a:gd name="connsiteX16-411" fmla="*/ 303541 w 4878752"/>
              <a:gd name="connsiteY16-412" fmla="*/ 4366260 h 4390039"/>
              <a:gd name="connsiteX17-413" fmla="*/ 13981 w 4878752"/>
              <a:gd name="connsiteY17-414" fmla="*/ 4221480 h 4390039"/>
              <a:gd name="connsiteX18-415" fmla="*/ 128281 w 4878752"/>
              <a:gd name="connsiteY18-416" fmla="*/ 3710940 h 4390039"/>
              <a:gd name="connsiteX19-417" fmla="*/ 989341 w 4878752"/>
              <a:gd name="connsiteY19-418" fmla="*/ 2110740 h 4390039"/>
              <a:gd name="connsiteX20-419" fmla="*/ 1515121 w 4878752"/>
              <a:gd name="connsiteY20-420" fmla="*/ 1272540 h 4390039"/>
              <a:gd name="connsiteX0-421" fmla="*/ 1515121 w 4878752"/>
              <a:gd name="connsiteY0-422" fmla="*/ 1272540 h 4386630"/>
              <a:gd name="connsiteX1-423" fmla="*/ 1286521 w 4878752"/>
              <a:gd name="connsiteY1-424" fmla="*/ 411480 h 4386630"/>
              <a:gd name="connsiteX2-425" fmla="*/ 1271281 w 4878752"/>
              <a:gd name="connsiteY2-426" fmla="*/ 152400 h 4386630"/>
              <a:gd name="connsiteX3-427" fmla="*/ 1705621 w 4878752"/>
              <a:gd name="connsiteY3-428" fmla="*/ 30480 h 4386630"/>
              <a:gd name="connsiteX4-429" fmla="*/ 2383801 w 4878752"/>
              <a:gd name="connsiteY4-430" fmla="*/ 0 h 4386630"/>
              <a:gd name="connsiteX5-431" fmla="*/ 2947681 w 4878752"/>
              <a:gd name="connsiteY5-432" fmla="*/ 15240 h 4386630"/>
              <a:gd name="connsiteX6-433" fmla="*/ 3427741 w 4878752"/>
              <a:gd name="connsiteY6-434" fmla="*/ 76200 h 4386630"/>
              <a:gd name="connsiteX7-435" fmla="*/ 3625861 w 4878752"/>
              <a:gd name="connsiteY7-436" fmla="*/ 167640 h 4386630"/>
              <a:gd name="connsiteX8-437" fmla="*/ 3564901 w 4878752"/>
              <a:gd name="connsiteY8-438" fmla="*/ 556260 h 4386630"/>
              <a:gd name="connsiteX9-439" fmla="*/ 3366781 w 4878752"/>
              <a:gd name="connsiteY9-440" fmla="*/ 1310640 h 4386630"/>
              <a:gd name="connsiteX10-441" fmla="*/ 3587761 w 4878752"/>
              <a:gd name="connsiteY10-442" fmla="*/ 1638300 h 4386630"/>
              <a:gd name="connsiteX11-443" fmla="*/ 3961141 w 4878752"/>
              <a:gd name="connsiteY11-444" fmla="*/ 2225040 h 4386630"/>
              <a:gd name="connsiteX12-445" fmla="*/ 4540261 w 4878752"/>
              <a:gd name="connsiteY12-446" fmla="*/ 3215640 h 4386630"/>
              <a:gd name="connsiteX13-447" fmla="*/ 4806961 w 4878752"/>
              <a:gd name="connsiteY13-448" fmla="*/ 3855720 h 4386630"/>
              <a:gd name="connsiteX14-449" fmla="*/ 4875541 w 4878752"/>
              <a:gd name="connsiteY14-450" fmla="*/ 4221480 h 4386630"/>
              <a:gd name="connsiteX15-451" fmla="*/ 4730761 w 4878752"/>
              <a:gd name="connsiteY15-452" fmla="*/ 4366260 h 4386630"/>
              <a:gd name="connsiteX16-453" fmla="*/ 303541 w 4878752"/>
              <a:gd name="connsiteY16-454" fmla="*/ 4366260 h 4386630"/>
              <a:gd name="connsiteX17-455" fmla="*/ 13981 w 4878752"/>
              <a:gd name="connsiteY17-456" fmla="*/ 4221480 h 4386630"/>
              <a:gd name="connsiteX18-457" fmla="*/ 128281 w 4878752"/>
              <a:gd name="connsiteY18-458" fmla="*/ 3710940 h 4386630"/>
              <a:gd name="connsiteX19-459" fmla="*/ 989341 w 4878752"/>
              <a:gd name="connsiteY19-460" fmla="*/ 2110740 h 4386630"/>
              <a:gd name="connsiteX20-461" fmla="*/ 1515121 w 4878752"/>
              <a:gd name="connsiteY20-462" fmla="*/ 1272540 h 4386630"/>
              <a:gd name="connsiteX0-463" fmla="*/ 1520738 w 5113722"/>
              <a:gd name="connsiteY0-464" fmla="*/ 1272540 h 4388722"/>
              <a:gd name="connsiteX1-465" fmla="*/ 1292138 w 5113722"/>
              <a:gd name="connsiteY1-466" fmla="*/ 411480 h 4388722"/>
              <a:gd name="connsiteX2-467" fmla="*/ 1276898 w 5113722"/>
              <a:gd name="connsiteY2-468" fmla="*/ 152400 h 4388722"/>
              <a:gd name="connsiteX3-469" fmla="*/ 1711238 w 5113722"/>
              <a:gd name="connsiteY3-470" fmla="*/ 30480 h 4388722"/>
              <a:gd name="connsiteX4-471" fmla="*/ 2389418 w 5113722"/>
              <a:gd name="connsiteY4-472" fmla="*/ 0 h 4388722"/>
              <a:gd name="connsiteX5-473" fmla="*/ 2953298 w 5113722"/>
              <a:gd name="connsiteY5-474" fmla="*/ 15240 h 4388722"/>
              <a:gd name="connsiteX6-475" fmla="*/ 3433358 w 5113722"/>
              <a:gd name="connsiteY6-476" fmla="*/ 76200 h 4388722"/>
              <a:gd name="connsiteX7-477" fmla="*/ 3631478 w 5113722"/>
              <a:gd name="connsiteY7-478" fmla="*/ 167640 h 4388722"/>
              <a:gd name="connsiteX8-479" fmla="*/ 3570518 w 5113722"/>
              <a:gd name="connsiteY8-480" fmla="*/ 556260 h 4388722"/>
              <a:gd name="connsiteX9-481" fmla="*/ 3372398 w 5113722"/>
              <a:gd name="connsiteY9-482" fmla="*/ 1310640 h 4388722"/>
              <a:gd name="connsiteX10-483" fmla="*/ 3593378 w 5113722"/>
              <a:gd name="connsiteY10-484" fmla="*/ 1638300 h 4388722"/>
              <a:gd name="connsiteX11-485" fmla="*/ 3966758 w 5113722"/>
              <a:gd name="connsiteY11-486" fmla="*/ 2225040 h 4388722"/>
              <a:gd name="connsiteX12-487" fmla="*/ 4545878 w 5113722"/>
              <a:gd name="connsiteY12-488" fmla="*/ 3215640 h 4388722"/>
              <a:gd name="connsiteX13-489" fmla="*/ 4812578 w 5113722"/>
              <a:gd name="connsiteY13-490" fmla="*/ 3855720 h 4388722"/>
              <a:gd name="connsiteX14-491" fmla="*/ 4881158 w 5113722"/>
              <a:gd name="connsiteY14-492" fmla="*/ 4221480 h 4388722"/>
              <a:gd name="connsiteX15-493" fmla="*/ 4736378 w 5113722"/>
              <a:gd name="connsiteY15-494" fmla="*/ 4366260 h 4388722"/>
              <a:gd name="connsiteX16-495" fmla="*/ 309158 w 5113722"/>
              <a:gd name="connsiteY16-496" fmla="*/ 4385310 h 4388722"/>
              <a:gd name="connsiteX17-497" fmla="*/ 19598 w 5113722"/>
              <a:gd name="connsiteY17-498" fmla="*/ 4221480 h 4388722"/>
              <a:gd name="connsiteX18-499" fmla="*/ 133898 w 5113722"/>
              <a:gd name="connsiteY18-500" fmla="*/ 3710940 h 4388722"/>
              <a:gd name="connsiteX19-501" fmla="*/ 994958 w 5113722"/>
              <a:gd name="connsiteY19-502" fmla="*/ 2110740 h 4388722"/>
              <a:gd name="connsiteX20-503" fmla="*/ 1520738 w 5113722"/>
              <a:gd name="connsiteY20-504" fmla="*/ 1272540 h 4388722"/>
              <a:gd name="connsiteX0-505" fmla="*/ 1520738 w 5113722"/>
              <a:gd name="connsiteY0-506" fmla="*/ 1272540 h 4394353"/>
              <a:gd name="connsiteX1-507" fmla="*/ 1292138 w 5113722"/>
              <a:gd name="connsiteY1-508" fmla="*/ 411480 h 4394353"/>
              <a:gd name="connsiteX2-509" fmla="*/ 1276898 w 5113722"/>
              <a:gd name="connsiteY2-510" fmla="*/ 152400 h 4394353"/>
              <a:gd name="connsiteX3-511" fmla="*/ 1711238 w 5113722"/>
              <a:gd name="connsiteY3-512" fmla="*/ 30480 h 4394353"/>
              <a:gd name="connsiteX4-513" fmla="*/ 2389418 w 5113722"/>
              <a:gd name="connsiteY4-514" fmla="*/ 0 h 4394353"/>
              <a:gd name="connsiteX5-515" fmla="*/ 2953298 w 5113722"/>
              <a:gd name="connsiteY5-516" fmla="*/ 15240 h 4394353"/>
              <a:gd name="connsiteX6-517" fmla="*/ 3433358 w 5113722"/>
              <a:gd name="connsiteY6-518" fmla="*/ 76200 h 4394353"/>
              <a:gd name="connsiteX7-519" fmla="*/ 3631478 w 5113722"/>
              <a:gd name="connsiteY7-520" fmla="*/ 167640 h 4394353"/>
              <a:gd name="connsiteX8-521" fmla="*/ 3570518 w 5113722"/>
              <a:gd name="connsiteY8-522" fmla="*/ 556260 h 4394353"/>
              <a:gd name="connsiteX9-523" fmla="*/ 3372398 w 5113722"/>
              <a:gd name="connsiteY9-524" fmla="*/ 1310640 h 4394353"/>
              <a:gd name="connsiteX10-525" fmla="*/ 3593378 w 5113722"/>
              <a:gd name="connsiteY10-526" fmla="*/ 1638300 h 4394353"/>
              <a:gd name="connsiteX11-527" fmla="*/ 3966758 w 5113722"/>
              <a:gd name="connsiteY11-528" fmla="*/ 2225040 h 4394353"/>
              <a:gd name="connsiteX12-529" fmla="*/ 4545878 w 5113722"/>
              <a:gd name="connsiteY12-530" fmla="*/ 3215640 h 4394353"/>
              <a:gd name="connsiteX13-531" fmla="*/ 4812578 w 5113722"/>
              <a:gd name="connsiteY13-532" fmla="*/ 3855720 h 4394353"/>
              <a:gd name="connsiteX14-533" fmla="*/ 4881158 w 5113722"/>
              <a:gd name="connsiteY14-534" fmla="*/ 4221480 h 4394353"/>
              <a:gd name="connsiteX15-535" fmla="*/ 4736378 w 5113722"/>
              <a:gd name="connsiteY15-536" fmla="*/ 4366260 h 4394353"/>
              <a:gd name="connsiteX16-537" fmla="*/ 309158 w 5113722"/>
              <a:gd name="connsiteY16-538" fmla="*/ 4385310 h 4394353"/>
              <a:gd name="connsiteX17-539" fmla="*/ 19598 w 5113722"/>
              <a:gd name="connsiteY17-540" fmla="*/ 4221480 h 4394353"/>
              <a:gd name="connsiteX18-541" fmla="*/ 133898 w 5113722"/>
              <a:gd name="connsiteY18-542" fmla="*/ 3710940 h 4394353"/>
              <a:gd name="connsiteX19-543" fmla="*/ 994958 w 5113722"/>
              <a:gd name="connsiteY19-544" fmla="*/ 2110740 h 4394353"/>
              <a:gd name="connsiteX20-545" fmla="*/ 1520738 w 5113722"/>
              <a:gd name="connsiteY20-546" fmla="*/ 1272540 h 4394353"/>
              <a:gd name="connsiteX0-547" fmla="*/ 1520738 w 4884369"/>
              <a:gd name="connsiteY0-548" fmla="*/ 1272540 h 4392997"/>
              <a:gd name="connsiteX1-549" fmla="*/ 1292138 w 4884369"/>
              <a:gd name="connsiteY1-550" fmla="*/ 411480 h 4392997"/>
              <a:gd name="connsiteX2-551" fmla="*/ 1276898 w 4884369"/>
              <a:gd name="connsiteY2-552" fmla="*/ 152400 h 4392997"/>
              <a:gd name="connsiteX3-553" fmla="*/ 1711238 w 4884369"/>
              <a:gd name="connsiteY3-554" fmla="*/ 30480 h 4392997"/>
              <a:gd name="connsiteX4-555" fmla="*/ 2389418 w 4884369"/>
              <a:gd name="connsiteY4-556" fmla="*/ 0 h 4392997"/>
              <a:gd name="connsiteX5-557" fmla="*/ 2953298 w 4884369"/>
              <a:gd name="connsiteY5-558" fmla="*/ 15240 h 4392997"/>
              <a:gd name="connsiteX6-559" fmla="*/ 3433358 w 4884369"/>
              <a:gd name="connsiteY6-560" fmla="*/ 76200 h 4392997"/>
              <a:gd name="connsiteX7-561" fmla="*/ 3631478 w 4884369"/>
              <a:gd name="connsiteY7-562" fmla="*/ 167640 h 4392997"/>
              <a:gd name="connsiteX8-563" fmla="*/ 3570518 w 4884369"/>
              <a:gd name="connsiteY8-564" fmla="*/ 556260 h 4392997"/>
              <a:gd name="connsiteX9-565" fmla="*/ 3372398 w 4884369"/>
              <a:gd name="connsiteY9-566" fmla="*/ 1310640 h 4392997"/>
              <a:gd name="connsiteX10-567" fmla="*/ 3593378 w 4884369"/>
              <a:gd name="connsiteY10-568" fmla="*/ 1638300 h 4392997"/>
              <a:gd name="connsiteX11-569" fmla="*/ 3966758 w 4884369"/>
              <a:gd name="connsiteY11-570" fmla="*/ 2225040 h 4392997"/>
              <a:gd name="connsiteX12-571" fmla="*/ 4545878 w 4884369"/>
              <a:gd name="connsiteY12-572" fmla="*/ 3215640 h 4392997"/>
              <a:gd name="connsiteX13-573" fmla="*/ 4812578 w 4884369"/>
              <a:gd name="connsiteY13-574" fmla="*/ 3855720 h 4392997"/>
              <a:gd name="connsiteX14-575" fmla="*/ 4881158 w 4884369"/>
              <a:gd name="connsiteY14-576" fmla="*/ 4221480 h 4392997"/>
              <a:gd name="connsiteX15-577" fmla="*/ 4736378 w 4884369"/>
              <a:gd name="connsiteY15-578" fmla="*/ 4366260 h 4392997"/>
              <a:gd name="connsiteX16-579" fmla="*/ 309158 w 4884369"/>
              <a:gd name="connsiteY16-580" fmla="*/ 4385310 h 4392997"/>
              <a:gd name="connsiteX17-581" fmla="*/ 19598 w 4884369"/>
              <a:gd name="connsiteY17-582" fmla="*/ 4221480 h 4392997"/>
              <a:gd name="connsiteX18-583" fmla="*/ 133898 w 4884369"/>
              <a:gd name="connsiteY18-584" fmla="*/ 3710940 h 4392997"/>
              <a:gd name="connsiteX19-585" fmla="*/ 994958 w 4884369"/>
              <a:gd name="connsiteY19-586" fmla="*/ 2110740 h 4392997"/>
              <a:gd name="connsiteX20-587" fmla="*/ 1520738 w 4884369"/>
              <a:gd name="connsiteY20-588" fmla="*/ 1272540 h 4392997"/>
              <a:gd name="connsiteX0-589" fmla="*/ 1520738 w 4884369"/>
              <a:gd name="connsiteY0-590" fmla="*/ 1272540 h 4392997"/>
              <a:gd name="connsiteX1-591" fmla="*/ 1292138 w 4884369"/>
              <a:gd name="connsiteY1-592" fmla="*/ 411480 h 4392997"/>
              <a:gd name="connsiteX2-593" fmla="*/ 1276898 w 4884369"/>
              <a:gd name="connsiteY2-594" fmla="*/ 152400 h 4392997"/>
              <a:gd name="connsiteX3-595" fmla="*/ 1711238 w 4884369"/>
              <a:gd name="connsiteY3-596" fmla="*/ 30480 h 4392997"/>
              <a:gd name="connsiteX4-597" fmla="*/ 2389418 w 4884369"/>
              <a:gd name="connsiteY4-598" fmla="*/ 0 h 4392997"/>
              <a:gd name="connsiteX5-599" fmla="*/ 2953298 w 4884369"/>
              <a:gd name="connsiteY5-600" fmla="*/ 15240 h 4392997"/>
              <a:gd name="connsiteX6-601" fmla="*/ 3433358 w 4884369"/>
              <a:gd name="connsiteY6-602" fmla="*/ 76200 h 4392997"/>
              <a:gd name="connsiteX7-603" fmla="*/ 3631478 w 4884369"/>
              <a:gd name="connsiteY7-604" fmla="*/ 167640 h 4392997"/>
              <a:gd name="connsiteX8-605" fmla="*/ 3570518 w 4884369"/>
              <a:gd name="connsiteY8-606" fmla="*/ 556260 h 4392997"/>
              <a:gd name="connsiteX9-607" fmla="*/ 3372398 w 4884369"/>
              <a:gd name="connsiteY9-608" fmla="*/ 1310640 h 4392997"/>
              <a:gd name="connsiteX10-609" fmla="*/ 3593378 w 4884369"/>
              <a:gd name="connsiteY10-610" fmla="*/ 1638300 h 4392997"/>
              <a:gd name="connsiteX11-611" fmla="*/ 3966758 w 4884369"/>
              <a:gd name="connsiteY11-612" fmla="*/ 2225040 h 4392997"/>
              <a:gd name="connsiteX12-613" fmla="*/ 4545878 w 4884369"/>
              <a:gd name="connsiteY12-614" fmla="*/ 3215640 h 4392997"/>
              <a:gd name="connsiteX13-615" fmla="*/ 4812578 w 4884369"/>
              <a:gd name="connsiteY13-616" fmla="*/ 3855720 h 4392997"/>
              <a:gd name="connsiteX14-617" fmla="*/ 4881158 w 4884369"/>
              <a:gd name="connsiteY14-618" fmla="*/ 4221480 h 4392997"/>
              <a:gd name="connsiteX15-619" fmla="*/ 4736378 w 4884369"/>
              <a:gd name="connsiteY15-620" fmla="*/ 4366260 h 4392997"/>
              <a:gd name="connsiteX16-621" fmla="*/ 309158 w 4884369"/>
              <a:gd name="connsiteY16-622" fmla="*/ 4385310 h 4392997"/>
              <a:gd name="connsiteX17-623" fmla="*/ 19598 w 4884369"/>
              <a:gd name="connsiteY17-624" fmla="*/ 4221480 h 4392997"/>
              <a:gd name="connsiteX18-625" fmla="*/ 133898 w 4884369"/>
              <a:gd name="connsiteY18-626" fmla="*/ 3710940 h 4392997"/>
              <a:gd name="connsiteX19-627" fmla="*/ 994958 w 4884369"/>
              <a:gd name="connsiteY19-628" fmla="*/ 2110740 h 4392997"/>
              <a:gd name="connsiteX20-629" fmla="*/ 1520738 w 4884369"/>
              <a:gd name="connsiteY20-630" fmla="*/ 1272540 h 4392997"/>
              <a:gd name="connsiteX0-631" fmla="*/ 1520738 w 4884369"/>
              <a:gd name="connsiteY0-632" fmla="*/ 1272540 h 4392997"/>
              <a:gd name="connsiteX1-633" fmla="*/ 1292138 w 4884369"/>
              <a:gd name="connsiteY1-634" fmla="*/ 411480 h 4392997"/>
              <a:gd name="connsiteX2-635" fmla="*/ 1276898 w 4884369"/>
              <a:gd name="connsiteY2-636" fmla="*/ 152400 h 4392997"/>
              <a:gd name="connsiteX3-637" fmla="*/ 1711238 w 4884369"/>
              <a:gd name="connsiteY3-638" fmla="*/ 30480 h 4392997"/>
              <a:gd name="connsiteX4-639" fmla="*/ 2389418 w 4884369"/>
              <a:gd name="connsiteY4-640" fmla="*/ 0 h 4392997"/>
              <a:gd name="connsiteX5-641" fmla="*/ 2953298 w 4884369"/>
              <a:gd name="connsiteY5-642" fmla="*/ 15240 h 4392997"/>
              <a:gd name="connsiteX6-643" fmla="*/ 3433358 w 4884369"/>
              <a:gd name="connsiteY6-644" fmla="*/ 76200 h 4392997"/>
              <a:gd name="connsiteX7-645" fmla="*/ 3631478 w 4884369"/>
              <a:gd name="connsiteY7-646" fmla="*/ 167640 h 4392997"/>
              <a:gd name="connsiteX8-647" fmla="*/ 3570518 w 4884369"/>
              <a:gd name="connsiteY8-648" fmla="*/ 556260 h 4392997"/>
              <a:gd name="connsiteX9-649" fmla="*/ 3372398 w 4884369"/>
              <a:gd name="connsiteY9-650" fmla="*/ 1310640 h 4392997"/>
              <a:gd name="connsiteX10-651" fmla="*/ 3593378 w 4884369"/>
              <a:gd name="connsiteY10-652" fmla="*/ 1638300 h 4392997"/>
              <a:gd name="connsiteX11-653" fmla="*/ 3966758 w 4884369"/>
              <a:gd name="connsiteY11-654" fmla="*/ 2225040 h 4392997"/>
              <a:gd name="connsiteX12-655" fmla="*/ 4545878 w 4884369"/>
              <a:gd name="connsiteY12-656" fmla="*/ 3215640 h 4392997"/>
              <a:gd name="connsiteX13-657" fmla="*/ 4812578 w 4884369"/>
              <a:gd name="connsiteY13-658" fmla="*/ 3855720 h 4392997"/>
              <a:gd name="connsiteX14-659" fmla="*/ 4881158 w 4884369"/>
              <a:gd name="connsiteY14-660" fmla="*/ 4221480 h 4392997"/>
              <a:gd name="connsiteX15-661" fmla="*/ 4736378 w 4884369"/>
              <a:gd name="connsiteY15-662" fmla="*/ 4366260 h 4392997"/>
              <a:gd name="connsiteX16-663" fmla="*/ 309158 w 4884369"/>
              <a:gd name="connsiteY16-664" fmla="*/ 4385310 h 4392997"/>
              <a:gd name="connsiteX17-665" fmla="*/ 19598 w 4884369"/>
              <a:gd name="connsiteY17-666" fmla="*/ 4221480 h 4392997"/>
              <a:gd name="connsiteX18-667" fmla="*/ 133898 w 4884369"/>
              <a:gd name="connsiteY18-668" fmla="*/ 3710940 h 4392997"/>
              <a:gd name="connsiteX19-669" fmla="*/ 994958 w 4884369"/>
              <a:gd name="connsiteY19-670" fmla="*/ 2110740 h 4392997"/>
              <a:gd name="connsiteX20-671" fmla="*/ 1520738 w 4884369"/>
              <a:gd name="connsiteY20-672" fmla="*/ 1272540 h 4392997"/>
              <a:gd name="connsiteX0-673" fmla="*/ 1520738 w 4884369"/>
              <a:gd name="connsiteY0-674" fmla="*/ 1272540 h 4392997"/>
              <a:gd name="connsiteX1-675" fmla="*/ 1292138 w 4884369"/>
              <a:gd name="connsiteY1-676" fmla="*/ 411480 h 4392997"/>
              <a:gd name="connsiteX2-677" fmla="*/ 1276898 w 4884369"/>
              <a:gd name="connsiteY2-678" fmla="*/ 152400 h 4392997"/>
              <a:gd name="connsiteX3-679" fmla="*/ 1711238 w 4884369"/>
              <a:gd name="connsiteY3-680" fmla="*/ 30480 h 4392997"/>
              <a:gd name="connsiteX4-681" fmla="*/ 2389418 w 4884369"/>
              <a:gd name="connsiteY4-682" fmla="*/ 0 h 4392997"/>
              <a:gd name="connsiteX5-683" fmla="*/ 2953298 w 4884369"/>
              <a:gd name="connsiteY5-684" fmla="*/ 15240 h 4392997"/>
              <a:gd name="connsiteX6-685" fmla="*/ 3433358 w 4884369"/>
              <a:gd name="connsiteY6-686" fmla="*/ 76200 h 4392997"/>
              <a:gd name="connsiteX7-687" fmla="*/ 3631478 w 4884369"/>
              <a:gd name="connsiteY7-688" fmla="*/ 167640 h 4392997"/>
              <a:gd name="connsiteX8-689" fmla="*/ 3570518 w 4884369"/>
              <a:gd name="connsiteY8-690" fmla="*/ 556260 h 4392997"/>
              <a:gd name="connsiteX9-691" fmla="*/ 3372398 w 4884369"/>
              <a:gd name="connsiteY9-692" fmla="*/ 1310640 h 4392997"/>
              <a:gd name="connsiteX10-693" fmla="*/ 3593378 w 4884369"/>
              <a:gd name="connsiteY10-694" fmla="*/ 1638300 h 4392997"/>
              <a:gd name="connsiteX11-695" fmla="*/ 3966758 w 4884369"/>
              <a:gd name="connsiteY11-696" fmla="*/ 2225040 h 4392997"/>
              <a:gd name="connsiteX12-697" fmla="*/ 4545878 w 4884369"/>
              <a:gd name="connsiteY12-698" fmla="*/ 3215640 h 4392997"/>
              <a:gd name="connsiteX13-699" fmla="*/ 4812578 w 4884369"/>
              <a:gd name="connsiteY13-700" fmla="*/ 3855720 h 4392997"/>
              <a:gd name="connsiteX14-701" fmla="*/ 4881158 w 4884369"/>
              <a:gd name="connsiteY14-702" fmla="*/ 4221480 h 4392997"/>
              <a:gd name="connsiteX15-703" fmla="*/ 4736378 w 4884369"/>
              <a:gd name="connsiteY15-704" fmla="*/ 4366260 h 4392997"/>
              <a:gd name="connsiteX16-705" fmla="*/ 309158 w 4884369"/>
              <a:gd name="connsiteY16-706" fmla="*/ 4385310 h 4392997"/>
              <a:gd name="connsiteX17-707" fmla="*/ 19598 w 4884369"/>
              <a:gd name="connsiteY17-708" fmla="*/ 4221480 h 4392997"/>
              <a:gd name="connsiteX18-709" fmla="*/ 133898 w 4884369"/>
              <a:gd name="connsiteY18-710" fmla="*/ 3710940 h 4392997"/>
              <a:gd name="connsiteX19-711" fmla="*/ 994958 w 4884369"/>
              <a:gd name="connsiteY19-712" fmla="*/ 2110740 h 4392997"/>
              <a:gd name="connsiteX20-713" fmla="*/ 1520738 w 4884369"/>
              <a:gd name="connsiteY20-714" fmla="*/ 1272540 h 4392997"/>
              <a:gd name="connsiteX0-715" fmla="*/ 1520738 w 4884369"/>
              <a:gd name="connsiteY0-716" fmla="*/ 1272540 h 4392997"/>
              <a:gd name="connsiteX1-717" fmla="*/ 1292138 w 4884369"/>
              <a:gd name="connsiteY1-718" fmla="*/ 411480 h 4392997"/>
              <a:gd name="connsiteX2-719" fmla="*/ 1276898 w 4884369"/>
              <a:gd name="connsiteY2-720" fmla="*/ 152400 h 4392997"/>
              <a:gd name="connsiteX3-721" fmla="*/ 1711238 w 4884369"/>
              <a:gd name="connsiteY3-722" fmla="*/ 30480 h 4392997"/>
              <a:gd name="connsiteX4-723" fmla="*/ 2389418 w 4884369"/>
              <a:gd name="connsiteY4-724" fmla="*/ 0 h 4392997"/>
              <a:gd name="connsiteX5-725" fmla="*/ 2953298 w 4884369"/>
              <a:gd name="connsiteY5-726" fmla="*/ 15240 h 4392997"/>
              <a:gd name="connsiteX6-727" fmla="*/ 3433358 w 4884369"/>
              <a:gd name="connsiteY6-728" fmla="*/ 76200 h 4392997"/>
              <a:gd name="connsiteX7-729" fmla="*/ 3631478 w 4884369"/>
              <a:gd name="connsiteY7-730" fmla="*/ 167640 h 4392997"/>
              <a:gd name="connsiteX8-731" fmla="*/ 3570518 w 4884369"/>
              <a:gd name="connsiteY8-732" fmla="*/ 556260 h 4392997"/>
              <a:gd name="connsiteX9-733" fmla="*/ 3372398 w 4884369"/>
              <a:gd name="connsiteY9-734" fmla="*/ 1310640 h 4392997"/>
              <a:gd name="connsiteX10-735" fmla="*/ 3593378 w 4884369"/>
              <a:gd name="connsiteY10-736" fmla="*/ 1638300 h 4392997"/>
              <a:gd name="connsiteX11-737" fmla="*/ 3966758 w 4884369"/>
              <a:gd name="connsiteY11-738" fmla="*/ 2225040 h 4392997"/>
              <a:gd name="connsiteX12-739" fmla="*/ 4545878 w 4884369"/>
              <a:gd name="connsiteY12-740" fmla="*/ 3215640 h 4392997"/>
              <a:gd name="connsiteX13-741" fmla="*/ 4812578 w 4884369"/>
              <a:gd name="connsiteY13-742" fmla="*/ 3855720 h 4392997"/>
              <a:gd name="connsiteX14-743" fmla="*/ 4881158 w 4884369"/>
              <a:gd name="connsiteY14-744" fmla="*/ 4221480 h 4392997"/>
              <a:gd name="connsiteX15-745" fmla="*/ 4736378 w 4884369"/>
              <a:gd name="connsiteY15-746" fmla="*/ 4366260 h 4392997"/>
              <a:gd name="connsiteX16-747" fmla="*/ 309158 w 4884369"/>
              <a:gd name="connsiteY16-748" fmla="*/ 4385310 h 4392997"/>
              <a:gd name="connsiteX17-749" fmla="*/ 19598 w 4884369"/>
              <a:gd name="connsiteY17-750" fmla="*/ 4221480 h 4392997"/>
              <a:gd name="connsiteX18-751" fmla="*/ 133898 w 4884369"/>
              <a:gd name="connsiteY18-752" fmla="*/ 3710940 h 4392997"/>
              <a:gd name="connsiteX19-753" fmla="*/ 994958 w 4884369"/>
              <a:gd name="connsiteY19-754" fmla="*/ 2110740 h 4392997"/>
              <a:gd name="connsiteX20-755" fmla="*/ 1520738 w 4884369"/>
              <a:gd name="connsiteY20-756" fmla="*/ 1272540 h 4392997"/>
              <a:gd name="connsiteX0-757" fmla="*/ 1520738 w 4884369"/>
              <a:gd name="connsiteY0-758" fmla="*/ 1272540 h 4392997"/>
              <a:gd name="connsiteX1-759" fmla="*/ 1292138 w 4884369"/>
              <a:gd name="connsiteY1-760" fmla="*/ 411480 h 4392997"/>
              <a:gd name="connsiteX2-761" fmla="*/ 1276898 w 4884369"/>
              <a:gd name="connsiteY2-762" fmla="*/ 152400 h 4392997"/>
              <a:gd name="connsiteX3-763" fmla="*/ 1711238 w 4884369"/>
              <a:gd name="connsiteY3-764" fmla="*/ 30480 h 4392997"/>
              <a:gd name="connsiteX4-765" fmla="*/ 2389418 w 4884369"/>
              <a:gd name="connsiteY4-766" fmla="*/ 0 h 4392997"/>
              <a:gd name="connsiteX5-767" fmla="*/ 2953298 w 4884369"/>
              <a:gd name="connsiteY5-768" fmla="*/ 15240 h 4392997"/>
              <a:gd name="connsiteX6-769" fmla="*/ 3433358 w 4884369"/>
              <a:gd name="connsiteY6-770" fmla="*/ 76200 h 4392997"/>
              <a:gd name="connsiteX7-771" fmla="*/ 3631478 w 4884369"/>
              <a:gd name="connsiteY7-772" fmla="*/ 167640 h 4392997"/>
              <a:gd name="connsiteX8-773" fmla="*/ 3570518 w 4884369"/>
              <a:gd name="connsiteY8-774" fmla="*/ 556260 h 4392997"/>
              <a:gd name="connsiteX9-775" fmla="*/ 3372398 w 4884369"/>
              <a:gd name="connsiteY9-776" fmla="*/ 1310640 h 4392997"/>
              <a:gd name="connsiteX10-777" fmla="*/ 3593378 w 4884369"/>
              <a:gd name="connsiteY10-778" fmla="*/ 1638300 h 4392997"/>
              <a:gd name="connsiteX11-779" fmla="*/ 3966758 w 4884369"/>
              <a:gd name="connsiteY11-780" fmla="*/ 2225040 h 4392997"/>
              <a:gd name="connsiteX12-781" fmla="*/ 4545878 w 4884369"/>
              <a:gd name="connsiteY12-782" fmla="*/ 3215640 h 4392997"/>
              <a:gd name="connsiteX13-783" fmla="*/ 4812578 w 4884369"/>
              <a:gd name="connsiteY13-784" fmla="*/ 3855720 h 4392997"/>
              <a:gd name="connsiteX14-785" fmla="*/ 4881158 w 4884369"/>
              <a:gd name="connsiteY14-786" fmla="*/ 4221480 h 4392997"/>
              <a:gd name="connsiteX15-787" fmla="*/ 4736378 w 4884369"/>
              <a:gd name="connsiteY15-788" fmla="*/ 4366260 h 4392997"/>
              <a:gd name="connsiteX16-789" fmla="*/ 309158 w 4884369"/>
              <a:gd name="connsiteY16-790" fmla="*/ 4385310 h 4392997"/>
              <a:gd name="connsiteX17-791" fmla="*/ 19598 w 4884369"/>
              <a:gd name="connsiteY17-792" fmla="*/ 4221480 h 4392997"/>
              <a:gd name="connsiteX18-793" fmla="*/ 133898 w 4884369"/>
              <a:gd name="connsiteY18-794" fmla="*/ 3710940 h 4392997"/>
              <a:gd name="connsiteX19-795" fmla="*/ 994958 w 4884369"/>
              <a:gd name="connsiteY19-796" fmla="*/ 2110740 h 4392997"/>
              <a:gd name="connsiteX20-797" fmla="*/ 1520738 w 4884369"/>
              <a:gd name="connsiteY20-798" fmla="*/ 1272540 h 4392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4884369" h="4392997">
                <a:moveTo>
                  <a:pt x="1520738" y="1272540"/>
                </a:moveTo>
                <a:cubicBezTo>
                  <a:pt x="1557568" y="1122680"/>
                  <a:pt x="1351828" y="610870"/>
                  <a:pt x="1292138" y="411480"/>
                </a:cubicBezTo>
                <a:cubicBezTo>
                  <a:pt x="1232448" y="212090"/>
                  <a:pt x="1207048" y="215900"/>
                  <a:pt x="1276898" y="152400"/>
                </a:cubicBezTo>
                <a:cubicBezTo>
                  <a:pt x="1346748" y="88900"/>
                  <a:pt x="1525818" y="55880"/>
                  <a:pt x="1711238" y="30480"/>
                </a:cubicBezTo>
                <a:cubicBezTo>
                  <a:pt x="1896658" y="5080"/>
                  <a:pt x="2182408" y="2540"/>
                  <a:pt x="2389418" y="0"/>
                </a:cubicBezTo>
                <a:cubicBezTo>
                  <a:pt x="2596428" y="-2540"/>
                  <a:pt x="2779308" y="2540"/>
                  <a:pt x="2953298" y="15240"/>
                </a:cubicBezTo>
                <a:cubicBezTo>
                  <a:pt x="3127288" y="27940"/>
                  <a:pt x="3320328" y="50800"/>
                  <a:pt x="3433358" y="76200"/>
                </a:cubicBezTo>
                <a:cubicBezTo>
                  <a:pt x="3546388" y="101600"/>
                  <a:pt x="3589568" y="93980"/>
                  <a:pt x="3631478" y="167640"/>
                </a:cubicBezTo>
                <a:cubicBezTo>
                  <a:pt x="3673388" y="241300"/>
                  <a:pt x="3613698" y="365760"/>
                  <a:pt x="3570518" y="556260"/>
                </a:cubicBezTo>
                <a:cubicBezTo>
                  <a:pt x="3527338" y="746760"/>
                  <a:pt x="3336838" y="1193800"/>
                  <a:pt x="3372398" y="1310640"/>
                </a:cubicBezTo>
                <a:cubicBezTo>
                  <a:pt x="3407958" y="1427480"/>
                  <a:pt x="3494318" y="1485900"/>
                  <a:pt x="3593378" y="1638300"/>
                </a:cubicBezTo>
                <a:cubicBezTo>
                  <a:pt x="3692438" y="1790700"/>
                  <a:pt x="3808008" y="1962150"/>
                  <a:pt x="3966758" y="2225040"/>
                </a:cubicBezTo>
                <a:cubicBezTo>
                  <a:pt x="4125508" y="2487930"/>
                  <a:pt x="4404908" y="2943860"/>
                  <a:pt x="4545878" y="3215640"/>
                </a:cubicBezTo>
                <a:cubicBezTo>
                  <a:pt x="4686848" y="3487420"/>
                  <a:pt x="4756698" y="3688080"/>
                  <a:pt x="4812578" y="3855720"/>
                </a:cubicBezTo>
                <a:cubicBezTo>
                  <a:pt x="4868458" y="4023360"/>
                  <a:pt x="4893858" y="4136390"/>
                  <a:pt x="4881158" y="4221480"/>
                </a:cubicBezTo>
                <a:cubicBezTo>
                  <a:pt x="4868458" y="4306570"/>
                  <a:pt x="4850678" y="4345305"/>
                  <a:pt x="4736378" y="4366260"/>
                </a:cubicBezTo>
                <a:cubicBezTo>
                  <a:pt x="4622078" y="4387215"/>
                  <a:pt x="555538" y="4403090"/>
                  <a:pt x="309158" y="4385310"/>
                </a:cubicBezTo>
                <a:cubicBezTo>
                  <a:pt x="62778" y="4367530"/>
                  <a:pt x="48808" y="4333875"/>
                  <a:pt x="19598" y="4221480"/>
                </a:cubicBezTo>
                <a:cubicBezTo>
                  <a:pt x="-9612" y="4109085"/>
                  <a:pt x="-28662" y="4062730"/>
                  <a:pt x="133898" y="3710940"/>
                </a:cubicBezTo>
                <a:cubicBezTo>
                  <a:pt x="296458" y="3359150"/>
                  <a:pt x="763818" y="2514600"/>
                  <a:pt x="994958" y="2110740"/>
                </a:cubicBezTo>
                <a:cubicBezTo>
                  <a:pt x="1226098" y="1706880"/>
                  <a:pt x="1483908" y="1422400"/>
                  <a:pt x="1520738" y="1272540"/>
                </a:cubicBezTo>
                <a:close/>
              </a:path>
            </a:pathLst>
          </a:custGeom>
          <a:solidFill>
            <a:schemeClr val="accent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3847" tIns="16895" rIns="33847" bIns="16895"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 name="4 Grupo"/>
          <p:cNvGrpSpPr/>
          <p:nvPr/>
        </p:nvGrpSpPr>
        <p:grpSpPr>
          <a:xfrm>
            <a:off x="5781497" y="1126822"/>
            <a:ext cx="937555" cy="3069461"/>
            <a:chOff x="25740681" y="2908338"/>
            <a:chExt cx="2501079" cy="8186175"/>
          </a:xfrm>
        </p:grpSpPr>
        <p:sp>
          <p:nvSpPr>
            <p:cNvPr id="8" name="5 Elipse"/>
            <p:cNvSpPr>
              <a:spLocks noChangeAspect="1"/>
            </p:cNvSpPr>
            <p:nvPr/>
          </p:nvSpPr>
          <p:spPr>
            <a:xfrm>
              <a:off x="25740681" y="2908338"/>
              <a:ext cx="2501079" cy="2499479"/>
            </a:xfrm>
            <a:custGeom>
              <a:avLst/>
              <a:gdLst/>
              <a:ahLst/>
              <a:cxnLst/>
              <a:rect l="l" t="t" r="r" b="b"/>
              <a:pathLst>
                <a:path w="2501079" h="2499479">
                  <a:moveTo>
                    <a:pt x="1094758" y="0"/>
                  </a:moveTo>
                  <a:cubicBezTo>
                    <a:pt x="1699376" y="0"/>
                    <a:pt x="2189516" y="490140"/>
                    <a:pt x="2189516" y="1094758"/>
                  </a:cubicBezTo>
                  <a:cubicBezTo>
                    <a:pt x="2189516" y="1303815"/>
                    <a:pt x="2130918" y="1499185"/>
                    <a:pt x="2028168" y="1664677"/>
                  </a:cubicBezTo>
                  <a:lnTo>
                    <a:pt x="2028934" y="1663921"/>
                  </a:lnTo>
                  <a:lnTo>
                    <a:pt x="2377280" y="2018968"/>
                  </a:lnTo>
                  <a:cubicBezTo>
                    <a:pt x="2408196" y="1996244"/>
                    <a:pt x="2450204" y="2000456"/>
                    <a:pt x="2477452" y="2028072"/>
                  </a:cubicBezTo>
                  <a:lnTo>
                    <a:pt x="2477452" y="2028073"/>
                  </a:lnTo>
                  <a:cubicBezTo>
                    <a:pt x="2509256" y="2060307"/>
                    <a:pt x="2508908" y="2112221"/>
                    <a:pt x="2476674" y="2144026"/>
                  </a:cubicBezTo>
                  <a:lnTo>
                    <a:pt x="2140370" y="2475852"/>
                  </a:lnTo>
                  <a:cubicBezTo>
                    <a:pt x="2108136" y="2507657"/>
                    <a:pt x="2056220" y="2507309"/>
                    <a:pt x="2024416" y="2475075"/>
                  </a:cubicBezTo>
                  <a:lnTo>
                    <a:pt x="2024416" y="2475076"/>
                  </a:lnTo>
                  <a:cubicBezTo>
                    <a:pt x="1997348" y="2447642"/>
                    <a:pt x="1993570" y="2405951"/>
                    <a:pt x="2014254" y="2375360"/>
                  </a:cubicBezTo>
                  <a:lnTo>
                    <a:pt x="1669059" y="2025506"/>
                  </a:lnTo>
                  <a:cubicBezTo>
                    <a:pt x="1502616" y="2129884"/>
                    <a:pt x="1305651" y="2189516"/>
                    <a:pt x="1094758" y="2189516"/>
                  </a:cubicBezTo>
                  <a:cubicBezTo>
                    <a:pt x="490140" y="2189516"/>
                    <a:pt x="0" y="1699376"/>
                    <a:pt x="0" y="1094758"/>
                  </a:cubicBezTo>
                  <a:cubicBezTo>
                    <a:pt x="0" y="490140"/>
                    <a:pt x="490140" y="0"/>
                    <a:pt x="1094758" y="0"/>
                  </a:cubicBezTo>
                  <a:close/>
                </a:path>
              </a:pathLst>
            </a:custGeom>
            <a:solidFill>
              <a:schemeClr val="accent3">
                <a:lumMod val="20000"/>
                <a:lumOff val="80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6 Acorde"/>
            <p:cNvSpPr>
              <a:spLocks noChangeAspect="1"/>
            </p:cNvSpPr>
            <p:nvPr/>
          </p:nvSpPr>
          <p:spPr>
            <a:xfrm>
              <a:off x="25822460" y="2991861"/>
              <a:ext cx="2025225" cy="2025225"/>
            </a:xfrm>
            <a:prstGeom prst="chord">
              <a:avLst>
                <a:gd name="adj1" fmla="val 19871585"/>
                <a:gd name="adj2" fmla="val 1252419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r>
                <a:rPr lang="es-MX" sz="18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80</a:t>
              </a:r>
              <a:r>
                <a:rPr lang="es-MX" sz="1800" baseline="300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a:t>
              </a:r>
              <a:endParaRPr lang="es-SV" sz="1800" baseline="300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endParaRPr>
            </a:p>
          </p:txBody>
        </p:sp>
        <p:sp>
          <p:nvSpPr>
            <p:cNvPr id="10" name="14 Forma libre"/>
            <p:cNvSpPr/>
            <p:nvPr/>
          </p:nvSpPr>
          <p:spPr>
            <a:xfrm>
              <a:off x="27527891" y="4712673"/>
              <a:ext cx="654824" cy="6381840"/>
            </a:xfrm>
            <a:custGeom>
              <a:avLst/>
              <a:gdLst>
                <a:gd name="connsiteX0" fmla="*/ 0 w 595086"/>
                <a:gd name="connsiteY0" fmla="*/ 0 h 4760685"/>
                <a:gd name="connsiteX1" fmla="*/ 595086 w 595086"/>
                <a:gd name="connsiteY1" fmla="*/ 609600 h 4760685"/>
                <a:gd name="connsiteX2" fmla="*/ 420914 w 595086"/>
                <a:gd name="connsiteY2" fmla="*/ 4760685 h 4760685"/>
                <a:gd name="connsiteX0-1" fmla="*/ 0 w 595086"/>
                <a:gd name="connsiteY0-2" fmla="*/ 0 h 4779735"/>
                <a:gd name="connsiteX1-3" fmla="*/ 595086 w 595086"/>
                <a:gd name="connsiteY1-4" fmla="*/ 609600 h 4779735"/>
                <a:gd name="connsiteX2-5" fmla="*/ 544739 w 595086"/>
                <a:gd name="connsiteY2-6" fmla="*/ 4779735 h 4779735"/>
                <a:gd name="connsiteX0-7" fmla="*/ 0 w 595086"/>
                <a:gd name="connsiteY0-8" fmla="*/ 0 h 4770210"/>
                <a:gd name="connsiteX1-9" fmla="*/ 595086 w 595086"/>
                <a:gd name="connsiteY1-10" fmla="*/ 609600 h 4770210"/>
                <a:gd name="connsiteX2-11" fmla="*/ 582839 w 595086"/>
                <a:gd name="connsiteY2-12" fmla="*/ 4770210 h 4770210"/>
                <a:gd name="connsiteX0-13" fmla="*/ 0 w 636112"/>
                <a:gd name="connsiteY0-14" fmla="*/ 0 h 4770210"/>
                <a:gd name="connsiteX1-15" fmla="*/ 595086 w 636112"/>
                <a:gd name="connsiteY1-16" fmla="*/ 609600 h 4770210"/>
                <a:gd name="connsiteX2-17" fmla="*/ 582839 w 636112"/>
                <a:gd name="connsiteY2-18" fmla="*/ 4770210 h 4770210"/>
                <a:gd name="connsiteX0-19" fmla="*/ 0 w 640335"/>
                <a:gd name="connsiteY0-20" fmla="*/ 0 h 4770210"/>
                <a:gd name="connsiteX1-21" fmla="*/ 595086 w 640335"/>
                <a:gd name="connsiteY1-22" fmla="*/ 609600 h 4770210"/>
                <a:gd name="connsiteX2-23" fmla="*/ 582839 w 640335"/>
                <a:gd name="connsiteY2-24" fmla="*/ 4770210 h 4770210"/>
                <a:gd name="connsiteX0-25" fmla="*/ 0 w 659200"/>
                <a:gd name="connsiteY0-26" fmla="*/ 0 h 4751160"/>
                <a:gd name="connsiteX1-27" fmla="*/ 595086 w 659200"/>
                <a:gd name="connsiteY1-28" fmla="*/ 609600 h 4751160"/>
                <a:gd name="connsiteX2-29" fmla="*/ 639989 w 659200"/>
                <a:gd name="connsiteY2-30" fmla="*/ 4751160 h 4751160"/>
                <a:gd name="connsiteX0-31" fmla="*/ 0 w 670832"/>
                <a:gd name="connsiteY0-32" fmla="*/ 0 h 4751160"/>
                <a:gd name="connsiteX1-33" fmla="*/ 595086 w 670832"/>
                <a:gd name="connsiteY1-34" fmla="*/ 609600 h 4751160"/>
                <a:gd name="connsiteX2-35" fmla="*/ 639989 w 670832"/>
                <a:gd name="connsiteY2-36" fmla="*/ 4751160 h 4751160"/>
                <a:gd name="connsiteX0-37" fmla="*/ 0 w 691334"/>
                <a:gd name="connsiteY0-38" fmla="*/ 0 h 4751160"/>
                <a:gd name="connsiteX1-39" fmla="*/ 595086 w 691334"/>
                <a:gd name="connsiteY1-40" fmla="*/ 609600 h 4751160"/>
                <a:gd name="connsiteX2-41" fmla="*/ 639989 w 691334"/>
                <a:gd name="connsiteY2-42" fmla="*/ 4751160 h 4751160"/>
                <a:gd name="connsiteX0-43" fmla="*/ 0 w 680202"/>
                <a:gd name="connsiteY0-44" fmla="*/ 0 h 6328500"/>
                <a:gd name="connsiteX1-45" fmla="*/ 595086 w 680202"/>
                <a:gd name="connsiteY1-46" fmla="*/ 609600 h 6328500"/>
                <a:gd name="connsiteX2-47" fmla="*/ 617129 w 680202"/>
                <a:gd name="connsiteY2-48" fmla="*/ 6328500 h 6328500"/>
                <a:gd name="connsiteX0-49" fmla="*/ 0 w 654824"/>
                <a:gd name="connsiteY0-50" fmla="*/ 0 h 6381840"/>
                <a:gd name="connsiteX1-51" fmla="*/ 595086 w 654824"/>
                <a:gd name="connsiteY1-52" fmla="*/ 609600 h 6381840"/>
                <a:gd name="connsiteX2-53" fmla="*/ 540929 w 654824"/>
                <a:gd name="connsiteY2-54" fmla="*/ 6381840 h 6381840"/>
              </a:gdLst>
              <a:ahLst/>
              <a:cxnLst>
                <a:cxn ang="0">
                  <a:pos x="connsiteX0-1" y="connsiteY0-2"/>
                </a:cxn>
                <a:cxn ang="0">
                  <a:pos x="connsiteX1-3" y="connsiteY1-4"/>
                </a:cxn>
                <a:cxn ang="0">
                  <a:pos x="connsiteX2-5" y="connsiteY2-6"/>
                </a:cxn>
              </a:cxnLst>
              <a:rect l="l" t="t" r="r" b="b"/>
              <a:pathLst>
                <a:path w="654824" h="6381840">
                  <a:moveTo>
                    <a:pt x="0" y="0"/>
                  </a:moveTo>
                  <a:cubicBezTo>
                    <a:pt x="198362" y="203200"/>
                    <a:pt x="459846" y="293990"/>
                    <a:pt x="595086" y="609600"/>
                  </a:cubicBezTo>
                  <a:cubicBezTo>
                    <a:pt x="730326" y="925210"/>
                    <a:pt x="602161" y="4994970"/>
                    <a:pt x="540929" y="6381840"/>
                  </a:cubicBezTo>
                </a:path>
              </a:pathLst>
            </a:custGeom>
            <a:noFill/>
            <a:ln w="1238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1" name="Textbox 1"/>
          <p:cNvSpPr/>
          <p:nvPr/>
        </p:nvSpPr>
        <p:spPr>
          <a:xfrm>
            <a:off x="324030" y="771478"/>
            <a:ext cx="3923225" cy="2974340"/>
          </a:xfrm>
          <a:prstGeom prst="rect">
            <a:avLst/>
          </a:prstGeom>
        </p:spPr>
        <p:txBody>
          <a:bodyPr wrap="square" lIns="89570" tIns="44774" rIns="89570" bIns="44774">
            <a:spAutoFit/>
          </a:bodyPr>
          <a:lstStyle/>
          <a:p>
            <a:pPr algn="ctr" defTabSz="890905"/>
            <a:r>
              <a:rPr lang="zh-CN" altLang="en-US"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rPr>
              <a:t>《绝地求生》游戏简介</a:t>
            </a:r>
            <a:endParaRPr lang="en-US" altLang="zh-CN" sz="9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这座岛名字叫做Erangel，在游戏中，Erangel是位于克里米亚的一个小岛，在二战之后被苏联占领，占领之后，苏联人把这座岛从所有的地图中抹去，并将它打造成一个秘密研究基地，还在当地人身上进行生物和化学实验。随后这座岛被遗弃，因为一群反抗军炸掉了几个生物研究所，导致所有人都撤离了这座岛。</a:t>
            </a:r>
            <a:endPar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每一局游戏有100名玩家参与，玩家空投跳伞至地图的各个角落，赤手空拳寻找武器，车辆以及物资，并在多种多样的地形中展开战斗。想要取得胜利，策略与枪法同样重要。在游戏过程中，会有一个蓝色的圈驱逐玩家到一个较小的地方交火。这个蓝圈俗称为 "毒圈" ，然而这并不是毒气，开发者说这是由某种电力发射器释放的某种电场，本来是用于镇压Erangel当地人的反抗行动的。游戏的每一局比赛都会随机转换安全区，并且每个区域获得的武器、道具均是随机出现。</a:t>
            </a:r>
            <a:endPar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0" name="19 Grupo"/>
          <p:cNvGrpSpPr/>
          <p:nvPr/>
        </p:nvGrpSpPr>
        <p:grpSpPr>
          <a:xfrm>
            <a:off x="5575058" y="1977081"/>
            <a:ext cx="937555" cy="2226595"/>
            <a:chOff x="25740681" y="2908338"/>
            <a:chExt cx="2501079" cy="5938275"/>
          </a:xfrm>
        </p:grpSpPr>
        <p:sp>
          <p:nvSpPr>
            <p:cNvPr id="21" name="5 Elipse"/>
            <p:cNvSpPr>
              <a:spLocks noChangeAspect="1"/>
            </p:cNvSpPr>
            <p:nvPr/>
          </p:nvSpPr>
          <p:spPr>
            <a:xfrm>
              <a:off x="25740681" y="2908338"/>
              <a:ext cx="2501079" cy="2499479"/>
            </a:xfrm>
            <a:custGeom>
              <a:avLst/>
              <a:gdLst/>
              <a:ahLst/>
              <a:cxnLst/>
              <a:rect l="l" t="t" r="r" b="b"/>
              <a:pathLst>
                <a:path w="2501079" h="2499479">
                  <a:moveTo>
                    <a:pt x="1094758" y="0"/>
                  </a:moveTo>
                  <a:cubicBezTo>
                    <a:pt x="1699376" y="0"/>
                    <a:pt x="2189516" y="490140"/>
                    <a:pt x="2189516" y="1094758"/>
                  </a:cubicBezTo>
                  <a:cubicBezTo>
                    <a:pt x="2189516" y="1303815"/>
                    <a:pt x="2130918" y="1499185"/>
                    <a:pt x="2028168" y="1664677"/>
                  </a:cubicBezTo>
                  <a:lnTo>
                    <a:pt x="2028934" y="1663921"/>
                  </a:lnTo>
                  <a:lnTo>
                    <a:pt x="2377280" y="2018968"/>
                  </a:lnTo>
                  <a:cubicBezTo>
                    <a:pt x="2408196" y="1996244"/>
                    <a:pt x="2450204" y="2000456"/>
                    <a:pt x="2477452" y="2028072"/>
                  </a:cubicBezTo>
                  <a:lnTo>
                    <a:pt x="2477452" y="2028073"/>
                  </a:lnTo>
                  <a:cubicBezTo>
                    <a:pt x="2509256" y="2060307"/>
                    <a:pt x="2508908" y="2112221"/>
                    <a:pt x="2476674" y="2144026"/>
                  </a:cubicBezTo>
                  <a:lnTo>
                    <a:pt x="2140370" y="2475852"/>
                  </a:lnTo>
                  <a:cubicBezTo>
                    <a:pt x="2108136" y="2507657"/>
                    <a:pt x="2056220" y="2507309"/>
                    <a:pt x="2024416" y="2475075"/>
                  </a:cubicBezTo>
                  <a:lnTo>
                    <a:pt x="2024416" y="2475076"/>
                  </a:lnTo>
                  <a:cubicBezTo>
                    <a:pt x="1997348" y="2447642"/>
                    <a:pt x="1993570" y="2405951"/>
                    <a:pt x="2014254" y="2375360"/>
                  </a:cubicBezTo>
                  <a:lnTo>
                    <a:pt x="1669059" y="2025506"/>
                  </a:lnTo>
                  <a:cubicBezTo>
                    <a:pt x="1502616" y="2129884"/>
                    <a:pt x="1305651" y="2189516"/>
                    <a:pt x="1094758" y="2189516"/>
                  </a:cubicBezTo>
                  <a:cubicBezTo>
                    <a:pt x="490140" y="2189516"/>
                    <a:pt x="0" y="1699376"/>
                    <a:pt x="0" y="1094758"/>
                  </a:cubicBezTo>
                  <a:cubicBezTo>
                    <a:pt x="0" y="490140"/>
                    <a:pt x="490140" y="0"/>
                    <a:pt x="1094758" y="0"/>
                  </a:cubicBezTo>
                  <a:close/>
                </a:path>
              </a:pathLst>
            </a:custGeom>
            <a:solidFill>
              <a:schemeClr val="accent4">
                <a:lumMod val="20000"/>
                <a:lumOff val="8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21 Acorde"/>
            <p:cNvSpPr>
              <a:spLocks noChangeAspect="1"/>
            </p:cNvSpPr>
            <p:nvPr/>
          </p:nvSpPr>
          <p:spPr>
            <a:xfrm>
              <a:off x="25822460" y="2991861"/>
              <a:ext cx="2025225" cy="2025225"/>
            </a:xfrm>
            <a:prstGeom prst="chord">
              <a:avLst>
                <a:gd name="adj1" fmla="val 21574878"/>
                <a:gd name="adj2" fmla="val 10797141"/>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defTabSz="894080"/>
              <a:r>
                <a:rPr lang="es-MX" sz="18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50</a:t>
              </a:r>
              <a:r>
                <a:rPr lang="es-MX" sz="1800" baseline="300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a:t>
              </a:r>
              <a:endParaRPr lang="es-SV" sz="1800" baseline="300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endParaRPr>
            </a:p>
          </p:txBody>
        </p:sp>
        <p:sp>
          <p:nvSpPr>
            <p:cNvPr id="23" name="22 Forma libre"/>
            <p:cNvSpPr/>
            <p:nvPr/>
          </p:nvSpPr>
          <p:spPr>
            <a:xfrm>
              <a:off x="27527891" y="4712673"/>
              <a:ext cx="704494" cy="4133940"/>
            </a:xfrm>
            <a:custGeom>
              <a:avLst/>
              <a:gdLst>
                <a:gd name="connsiteX0" fmla="*/ 0 w 595086"/>
                <a:gd name="connsiteY0" fmla="*/ 0 h 4760685"/>
                <a:gd name="connsiteX1" fmla="*/ 595086 w 595086"/>
                <a:gd name="connsiteY1" fmla="*/ 609600 h 4760685"/>
                <a:gd name="connsiteX2" fmla="*/ 420914 w 595086"/>
                <a:gd name="connsiteY2" fmla="*/ 4760685 h 4760685"/>
                <a:gd name="connsiteX0-1" fmla="*/ 0 w 595086"/>
                <a:gd name="connsiteY0-2" fmla="*/ 0 h 4779735"/>
                <a:gd name="connsiteX1-3" fmla="*/ 595086 w 595086"/>
                <a:gd name="connsiteY1-4" fmla="*/ 609600 h 4779735"/>
                <a:gd name="connsiteX2-5" fmla="*/ 544739 w 595086"/>
                <a:gd name="connsiteY2-6" fmla="*/ 4779735 h 4779735"/>
                <a:gd name="connsiteX0-7" fmla="*/ 0 w 595086"/>
                <a:gd name="connsiteY0-8" fmla="*/ 0 h 4770210"/>
                <a:gd name="connsiteX1-9" fmla="*/ 595086 w 595086"/>
                <a:gd name="connsiteY1-10" fmla="*/ 609600 h 4770210"/>
                <a:gd name="connsiteX2-11" fmla="*/ 582839 w 595086"/>
                <a:gd name="connsiteY2-12" fmla="*/ 4770210 h 4770210"/>
                <a:gd name="connsiteX0-13" fmla="*/ 0 w 636112"/>
                <a:gd name="connsiteY0-14" fmla="*/ 0 h 4770210"/>
                <a:gd name="connsiteX1-15" fmla="*/ 595086 w 636112"/>
                <a:gd name="connsiteY1-16" fmla="*/ 609600 h 4770210"/>
                <a:gd name="connsiteX2-17" fmla="*/ 582839 w 636112"/>
                <a:gd name="connsiteY2-18" fmla="*/ 4770210 h 4770210"/>
                <a:gd name="connsiteX0-19" fmla="*/ 0 w 640335"/>
                <a:gd name="connsiteY0-20" fmla="*/ 0 h 4770210"/>
                <a:gd name="connsiteX1-21" fmla="*/ 595086 w 640335"/>
                <a:gd name="connsiteY1-22" fmla="*/ 609600 h 4770210"/>
                <a:gd name="connsiteX2-23" fmla="*/ 582839 w 640335"/>
                <a:gd name="connsiteY2-24" fmla="*/ 4770210 h 4770210"/>
                <a:gd name="connsiteX0-25" fmla="*/ 0 w 659200"/>
                <a:gd name="connsiteY0-26" fmla="*/ 0 h 4751160"/>
                <a:gd name="connsiteX1-27" fmla="*/ 595086 w 659200"/>
                <a:gd name="connsiteY1-28" fmla="*/ 609600 h 4751160"/>
                <a:gd name="connsiteX2-29" fmla="*/ 639989 w 659200"/>
                <a:gd name="connsiteY2-30" fmla="*/ 4751160 h 4751160"/>
                <a:gd name="connsiteX0-31" fmla="*/ 0 w 670832"/>
                <a:gd name="connsiteY0-32" fmla="*/ 0 h 4751160"/>
                <a:gd name="connsiteX1-33" fmla="*/ 595086 w 670832"/>
                <a:gd name="connsiteY1-34" fmla="*/ 609600 h 4751160"/>
                <a:gd name="connsiteX2-35" fmla="*/ 639989 w 670832"/>
                <a:gd name="connsiteY2-36" fmla="*/ 4751160 h 4751160"/>
                <a:gd name="connsiteX0-37" fmla="*/ 0 w 691334"/>
                <a:gd name="connsiteY0-38" fmla="*/ 0 h 4751160"/>
                <a:gd name="connsiteX1-39" fmla="*/ 595086 w 691334"/>
                <a:gd name="connsiteY1-40" fmla="*/ 609600 h 4751160"/>
                <a:gd name="connsiteX2-41" fmla="*/ 639989 w 691334"/>
                <a:gd name="connsiteY2-42" fmla="*/ 4751160 h 4751160"/>
                <a:gd name="connsiteX0-43" fmla="*/ 0 w 704494"/>
                <a:gd name="connsiteY0-44" fmla="*/ 0 h 4133940"/>
                <a:gd name="connsiteX1-45" fmla="*/ 595086 w 704494"/>
                <a:gd name="connsiteY1-46" fmla="*/ 609600 h 4133940"/>
                <a:gd name="connsiteX2-47" fmla="*/ 662849 w 704494"/>
                <a:gd name="connsiteY2-48" fmla="*/ 4133940 h 4133940"/>
              </a:gdLst>
              <a:ahLst/>
              <a:cxnLst>
                <a:cxn ang="0">
                  <a:pos x="connsiteX0-1" y="connsiteY0-2"/>
                </a:cxn>
                <a:cxn ang="0">
                  <a:pos x="connsiteX1-3" y="connsiteY1-4"/>
                </a:cxn>
                <a:cxn ang="0">
                  <a:pos x="connsiteX2-5" y="connsiteY2-6"/>
                </a:cxn>
              </a:cxnLst>
              <a:rect l="l" t="t" r="r" b="b"/>
              <a:pathLst>
                <a:path w="704494" h="4133940">
                  <a:moveTo>
                    <a:pt x="0" y="0"/>
                  </a:moveTo>
                  <a:cubicBezTo>
                    <a:pt x="198362" y="203200"/>
                    <a:pt x="459846" y="293990"/>
                    <a:pt x="595086" y="609600"/>
                  </a:cubicBezTo>
                  <a:cubicBezTo>
                    <a:pt x="730326" y="925210"/>
                    <a:pt x="724081" y="2747070"/>
                    <a:pt x="662849" y="4133940"/>
                  </a:cubicBezTo>
                </a:path>
              </a:pathLst>
            </a:custGeom>
            <a:noFill/>
            <a:ln w="1238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4" name="23 Grupo"/>
          <p:cNvGrpSpPr/>
          <p:nvPr/>
        </p:nvGrpSpPr>
        <p:grpSpPr>
          <a:xfrm flipH="1">
            <a:off x="6792028" y="549167"/>
            <a:ext cx="952197" cy="3636133"/>
            <a:chOff x="25740681" y="2908338"/>
            <a:chExt cx="2540142" cy="9697475"/>
          </a:xfrm>
        </p:grpSpPr>
        <p:sp>
          <p:nvSpPr>
            <p:cNvPr id="25" name="5 Elipse"/>
            <p:cNvSpPr>
              <a:spLocks noChangeAspect="1"/>
            </p:cNvSpPr>
            <p:nvPr/>
          </p:nvSpPr>
          <p:spPr>
            <a:xfrm>
              <a:off x="25740681" y="2908338"/>
              <a:ext cx="2501079" cy="2499479"/>
            </a:xfrm>
            <a:custGeom>
              <a:avLst/>
              <a:gdLst/>
              <a:ahLst/>
              <a:cxnLst/>
              <a:rect l="l" t="t" r="r" b="b"/>
              <a:pathLst>
                <a:path w="2501079" h="2499479">
                  <a:moveTo>
                    <a:pt x="1094758" y="0"/>
                  </a:moveTo>
                  <a:cubicBezTo>
                    <a:pt x="1699376" y="0"/>
                    <a:pt x="2189516" y="490140"/>
                    <a:pt x="2189516" y="1094758"/>
                  </a:cubicBezTo>
                  <a:cubicBezTo>
                    <a:pt x="2189516" y="1303815"/>
                    <a:pt x="2130918" y="1499185"/>
                    <a:pt x="2028168" y="1664677"/>
                  </a:cubicBezTo>
                  <a:lnTo>
                    <a:pt x="2028934" y="1663921"/>
                  </a:lnTo>
                  <a:lnTo>
                    <a:pt x="2377280" y="2018968"/>
                  </a:lnTo>
                  <a:cubicBezTo>
                    <a:pt x="2408196" y="1996244"/>
                    <a:pt x="2450204" y="2000456"/>
                    <a:pt x="2477452" y="2028072"/>
                  </a:cubicBezTo>
                  <a:lnTo>
                    <a:pt x="2477452" y="2028073"/>
                  </a:lnTo>
                  <a:cubicBezTo>
                    <a:pt x="2509256" y="2060307"/>
                    <a:pt x="2508908" y="2112221"/>
                    <a:pt x="2476674" y="2144026"/>
                  </a:cubicBezTo>
                  <a:lnTo>
                    <a:pt x="2140370" y="2475852"/>
                  </a:lnTo>
                  <a:cubicBezTo>
                    <a:pt x="2108136" y="2507657"/>
                    <a:pt x="2056220" y="2507309"/>
                    <a:pt x="2024416" y="2475075"/>
                  </a:cubicBezTo>
                  <a:lnTo>
                    <a:pt x="2024416" y="2475076"/>
                  </a:lnTo>
                  <a:cubicBezTo>
                    <a:pt x="1997348" y="2447642"/>
                    <a:pt x="1993570" y="2405951"/>
                    <a:pt x="2014254" y="2375360"/>
                  </a:cubicBezTo>
                  <a:lnTo>
                    <a:pt x="1669059" y="2025506"/>
                  </a:lnTo>
                  <a:cubicBezTo>
                    <a:pt x="1502616" y="2129884"/>
                    <a:pt x="1305651" y="2189516"/>
                    <a:pt x="1094758" y="2189516"/>
                  </a:cubicBezTo>
                  <a:cubicBezTo>
                    <a:pt x="490140" y="2189516"/>
                    <a:pt x="0" y="1699376"/>
                    <a:pt x="0" y="1094758"/>
                  </a:cubicBezTo>
                  <a:cubicBezTo>
                    <a:pt x="0" y="490140"/>
                    <a:pt x="490140" y="0"/>
                    <a:pt x="1094758" y="0"/>
                  </a:cubicBezTo>
                  <a:close/>
                </a:path>
              </a:pathLst>
            </a:custGeom>
            <a:solidFill>
              <a:schemeClr val="accent2">
                <a:lumMod val="20000"/>
                <a:lumOff val="80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25 Acorde"/>
            <p:cNvSpPr>
              <a:spLocks noChangeAspect="1"/>
            </p:cNvSpPr>
            <p:nvPr/>
          </p:nvSpPr>
          <p:spPr>
            <a:xfrm>
              <a:off x="25822460" y="2991861"/>
              <a:ext cx="2025225" cy="2025225"/>
            </a:xfrm>
            <a:prstGeom prst="chord">
              <a:avLst>
                <a:gd name="adj1" fmla="val 18654768"/>
                <a:gd name="adj2" fmla="val 1368490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r>
                <a:rPr lang="es-MX" sz="18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90</a:t>
              </a:r>
              <a:r>
                <a:rPr lang="es-MX" sz="1800" baseline="300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a:t>
              </a:r>
              <a:endParaRPr lang="es-SV" sz="1800" baseline="30000" dirty="0">
                <a:solidFill>
                  <a:srgbClr val="FFFFFF"/>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endParaRPr>
            </a:p>
          </p:txBody>
        </p:sp>
        <p:sp>
          <p:nvSpPr>
            <p:cNvPr id="27" name="26 Forma libre"/>
            <p:cNvSpPr/>
            <p:nvPr/>
          </p:nvSpPr>
          <p:spPr>
            <a:xfrm>
              <a:off x="27527891" y="4712673"/>
              <a:ext cx="752932" cy="7893140"/>
            </a:xfrm>
            <a:custGeom>
              <a:avLst/>
              <a:gdLst>
                <a:gd name="connsiteX0" fmla="*/ 0 w 595086"/>
                <a:gd name="connsiteY0" fmla="*/ 0 h 4760685"/>
                <a:gd name="connsiteX1" fmla="*/ 595086 w 595086"/>
                <a:gd name="connsiteY1" fmla="*/ 609600 h 4760685"/>
                <a:gd name="connsiteX2" fmla="*/ 420914 w 595086"/>
                <a:gd name="connsiteY2" fmla="*/ 4760685 h 4760685"/>
                <a:gd name="connsiteX0-1" fmla="*/ 0 w 595086"/>
                <a:gd name="connsiteY0-2" fmla="*/ 0 h 4779735"/>
                <a:gd name="connsiteX1-3" fmla="*/ 595086 w 595086"/>
                <a:gd name="connsiteY1-4" fmla="*/ 609600 h 4779735"/>
                <a:gd name="connsiteX2-5" fmla="*/ 544739 w 595086"/>
                <a:gd name="connsiteY2-6" fmla="*/ 4779735 h 4779735"/>
                <a:gd name="connsiteX0-7" fmla="*/ 0 w 595086"/>
                <a:gd name="connsiteY0-8" fmla="*/ 0 h 4770210"/>
                <a:gd name="connsiteX1-9" fmla="*/ 595086 w 595086"/>
                <a:gd name="connsiteY1-10" fmla="*/ 609600 h 4770210"/>
                <a:gd name="connsiteX2-11" fmla="*/ 582839 w 595086"/>
                <a:gd name="connsiteY2-12" fmla="*/ 4770210 h 4770210"/>
                <a:gd name="connsiteX0-13" fmla="*/ 0 w 636112"/>
                <a:gd name="connsiteY0-14" fmla="*/ 0 h 4770210"/>
                <a:gd name="connsiteX1-15" fmla="*/ 595086 w 636112"/>
                <a:gd name="connsiteY1-16" fmla="*/ 609600 h 4770210"/>
                <a:gd name="connsiteX2-17" fmla="*/ 582839 w 636112"/>
                <a:gd name="connsiteY2-18" fmla="*/ 4770210 h 4770210"/>
                <a:gd name="connsiteX0-19" fmla="*/ 0 w 640335"/>
                <a:gd name="connsiteY0-20" fmla="*/ 0 h 4770210"/>
                <a:gd name="connsiteX1-21" fmla="*/ 595086 w 640335"/>
                <a:gd name="connsiteY1-22" fmla="*/ 609600 h 4770210"/>
                <a:gd name="connsiteX2-23" fmla="*/ 582839 w 640335"/>
                <a:gd name="connsiteY2-24" fmla="*/ 4770210 h 4770210"/>
                <a:gd name="connsiteX0-25" fmla="*/ 0 w 659200"/>
                <a:gd name="connsiteY0-26" fmla="*/ 0 h 4751160"/>
                <a:gd name="connsiteX1-27" fmla="*/ 595086 w 659200"/>
                <a:gd name="connsiteY1-28" fmla="*/ 609600 h 4751160"/>
                <a:gd name="connsiteX2-29" fmla="*/ 639989 w 659200"/>
                <a:gd name="connsiteY2-30" fmla="*/ 4751160 h 4751160"/>
                <a:gd name="connsiteX0-31" fmla="*/ 0 w 670832"/>
                <a:gd name="connsiteY0-32" fmla="*/ 0 h 4751160"/>
                <a:gd name="connsiteX1-33" fmla="*/ 595086 w 670832"/>
                <a:gd name="connsiteY1-34" fmla="*/ 609600 h 4751160"/>
                <a:gd name="connsiteX2-35" fmla="*/ 639989 w 670832"/>
                <a:gd name="connsiteY2-36" fmla="*/ 4751160 h 4751160"/>
                <a:gd name="connsiteX0-37" fmla="*/ 0 w 691334"/>
                <a:gd name="connsiteY0-38" fmla="*/ 0 h 4751160"/>
                <a:gd name="connsiteX1-39" fmla="*/ 595086 w 691334"/>
                <a:gd name="connsiteY1-40" fmla="*/ 609600 h 4751160"/>
                <a:gd name="connsiteX2-41" fmla="*/ 639989 w 691334"/>
                <a:gd name="connsiteY2-42" fmla="*/ 4751160 h 4751160"/>
                <a:gd name="connsiteX0-43" fmla="*/ 0 w 680202"/>
                <a:gd name="connsiteY0-44" fmla="*/ 0 h 6328500"/>
                <a:gd name="connsiteX1-45" fmla="*/ 595086 w 680202"/>
                <a:gd name="connsiteY1-46" fmla="*/ 609600 h 6328500"/>
                <a:gd name="connsiteX2-47" fmla="*/ 617129 w 680202"/>
                <a:gd name="connsiteY2-48" fmla="*/ 6328500 h 6328500"/>
                <a:gd name="connsiteX0-49" fmla="*/ 0 w 654824"/>
                <a:gd name="connsiteY0-50" fmla="*/ 0 h 6381840"/>
                <a:gd name="connsiteX1-51" fmla="*/ 595086 w 654824"/>
                <a:gd name="connsiteY1-52" fmla="*/ 609600 h 6381840"/>
                <a:gd name="connsiteX2-53" fmla="*/ 540929 w 654824"/>
                <a:gd name="connsiteY2-54" fmla="*/ 6381840 h 6381840"/>
                <a:gd name="connsiteX0-55" fmla="*/ 0 w 734670"/>
                <a:gd name="connsiteY0-56" fmla="*/ 0 h 7893140"/>
                <a:gd name="connsiteX1-57" fmla="*/ 595086 w 734670"/>
                <a:gd name="connsiteY1-58" fmla="*/ 609600 h 7893140"/>
                <a:gd name="connsiteX2-59" fmla="*/ 706029 w 734670"/>
                <a:gd name="connsiteY2-60" fmla="*/ 7893140 h 7893140"/>
                <a:gd name="connsiteX0-61" fmla="*/ 0 w 772275"/>
                <a:gd name="connsiteY0-62" fmla="*/ 0 h 7893140"/>
                <a:gd name="connsiteX1-63" fmla="*/ 595086 w 772275"/>
                <a:gd name="connsiteY1-64" fmla="*/ 609600 h 7893140"/>
                <a:gd name="connsiteX2-65" fmla="*/ 751749 w 772275"/>
                <a:gd name="connsiteY2-66" fmla="*/ 7893140 h 7893140"/>
                <a:gd name="connsiteX0-67" fmla="*/ 0 w 752932"/>
                <a:gd name="connsiteY0-68" fmla="*/ 0 h 7893140"/>
                <a:gd name="connsiteX1-69" fmla="*/ 595086 w 752932"/>
                <a:gd name="connsiteY1-70" fmla="*/ 609600 h 7893140"/>
                <a:gd name="connsiteX2-71" fmla="*/ 751749 w 752932"/>
                <a:gd name="connsiteY2-72" fmla="*/ 7893140 h 7893140"/>
              </a:gdLst>
              <a:ahLst/>
              <a:cxnLst>
                <a:cxn ang="0">
                  <a:pos x="connsiteX0-1" y="connsiteY0-2"/>
                </a:cxn>
                <a:cxn ang="0">
                  <a:pos x="connsiteX1-3" y="connsiteY1-4"/>
                </a:cxn>
                <a:cxn ang="0">
                  <a:pos x="connsiteX2-5" y="connsiteY2-6"/>
                </a:cxn>
              </a:cxnLst>
              <a:rect l="l" t="t" r="r" b="b"/>
              <a:pathLst>
                <a:path w="752932" h="7893140">
                  <a:moveTo>
                    <a:pt x="0" y="0"/>
                  </a:moveTo>
                  <a:cubicBezTo>
                    <a:pt x="198362" y="203200"/>
                    <a:pt x="459846" y="293990"/>
                    <a:pt x="595086" y="609600"/>
                  </a:cubicBezTo>
                  <a:cubicBezTo>
                    <a:pt x="730326" y="925210"/>
                    <a:pt x="759641" y="6483410"/>
                    <a:pt x="751749" y="7893140"/>
                  </a:cubicBezTo>
                </a:path>
              </a:pathLst>
            </a:custGeom>
            <a:noFill/>
            <a:ln w="1238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27 Grupo"/>
          <p:cNvGrpSpPr/>
          <p:nvPr/>
        </p:nvGrpSpPr>
        <p:grpSpPr>
          <a:xfrm flipH="1">
            <a:off x="6869042" y="1610647"/>
            <a:ext cx="937555" cy="2597755"/>
            <a:chOff x="25740681" y="2908338"/>
            <a:chExt cx="2501079" cy="6928149"/>
          </a:xfrm>
        </p:grpSpPr>
        <p:sp>
          <p:nvSpPr>
            <p:cNvPr id="30" name="5 Elipse"/>
            <p:cNvSpPr>
              <a:spLocks noChangeAspect="1"/>
            </p:cNvSpPr>
            <p:nvPr/>
          </p:nvSpPr>
          <p:spPr>
            <a:xfrm>
              <a:off x="25740681" y="2908338"/>
              <a:ext cx="2501079" cy="2499479"/>
            </a:xfrm>
            <a:custGeom>
              <a:avLst/>
              <a:gdLst/>
              <a:ahLst/>
              <a:cxnLst/>
              <a:rect l="l" t="t" r="r" b="b"/>
              <a:pathLst>
                <a:path w="2501079" h="2499479">
                  <a:moveTo>
                    <a:pt x="1094758" y="0"/>
                  </a:moveTo>
                  <a:cubicBezTo>
                    <a:pt x="1699376" y="0"/>
                    <a:pt x="2189516" y="490140"/>
                    <a:pt x="2189516" y="1094758"/>
                  </a:cubicBezTo>
                  <a:cubicBezTo>
                    <a:pt x="2189516" y="1303815"/>
                    <a:pt x="2130918" y="1499185"/>
                    <a:pt x="2028168" y="1664677"/>
                  </a:cubicBezTo>
                  <a:lnTo>
                    <a:pt x="2028934" y="1663921"/>
                  </a:lnTo>
                  <a:lnTo>
                    <a:pt x="2377280" y="2018968"/>
                  </a:lnTo>
                  <a:cubicBezTo>
                    <a:pt x="2408196" y="1996244"/>
                    <a:pt x="2450204" y="2000456"/>
                    <a:pt x="2477452" y="2028072"/>
                  </a:cubicBezTo>
                  <a:lnTo>
                    <a:pt x="2477452" y="2028073"/>
                  </a:lnTo>
                  <a:cubicBezTo>
                    <a:pt x="2509256" y="2060307"/>
                    <a:pt x="2508908" y="2112221"/>
                    <a:pt x="2476674" y="2144026"/>
                  </a:cubicBezTo>
                  <a:lnTo>
                    <a:pt x="2140370" y="2475852"/>
                  </a:lnTo>
                  <a:cubicBezTo>
                    <a:pt x="2108136" y="2507657"/>
                    <a:pt x="2056220" y="2507309"/>
                    <a:pt x="2024416" y="2475075"/>
                  </a:cubicBezTo>
                  <a:lnTo>
                    <a:pt x="2024416" y="2475076"/>
                  </a:lnTo>
                  <a:cubicBezTo>
                    <a:pt x="1997348" y="2447642"/>
                    <a:pt x="1993570" y="2405951"/>
                    <a:pt x="2014254" y="2375360"/>
                  </a:cubicBezTo>
                  <a:lnTo>
                    <a:pt x="1669059" y="2025506"/>
                  </a:lnTo>
                  <a:cubicBezTo>
                    <a:pt x="1502616" y="2129884"/>
                    <a:pt x="1305651" y="2189516"/>
                    <a:pt x="1094758" y="2189516"/>
                  </a:cubicBezTo>
                  <a:cubicBezTo>
                    <a:pt x="490140" y="2189516"/>
                    <a:pt x="0" y="1699376"/>
                    <a:pt x="0" y="1094758"/>
                  </a:cubicBezTo>
                  <a:cubicBezTo>
                    <a:pt x="0" y="490140"/>
                    <a:pt x="490140" y="0"/>
                    <a:pt x="1094758" y="0"/>
                  </a:cubicBezTo>
                  <a:close/>
                </a:path>
              </a:pathLst>
            </a:custGeom>
            <a:solidFill>
              <a:schemeClr val="accent1">
                <a:lumMod val="20000"/>
                <a:lumOff val="80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29 Acorde"/>
            <p:cNvSpPr>
              <a:spLocks noChangeAspect="1"/>
            </p:cNvSpPr>
            <p:nvPr/>
          </p:nvSpPr>
          <p:spPr>
            <a:xfrm>
              <a:off x="25822460" y="2991861"/>
              <a:ext cx="2025225" cy="2025225"/>
            </a:xfrm>
            <a:prstGeom prst="chord">
              <a:avLst>
                <a:gd name="adj1" fmla="val 359000"/>
                <a:gd name="adj2" fmla="val 10462685"/>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bIns="0" rtlCol="0" anchor="b"/>
            <a:lstStyle/>
            <a:p>
              <a:pPr algn="ctr" defTabSz="894080"/>
              <a:r>
                <a:rPr lang="es-MX" sz="18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40</a:t>
              </a:r>
              <a:r>
                <a:rPr lang="es-MX" sz="1800" baseline="300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rPr>
                <a:t>%</a:t>
              </a:r>
              <a:endParaRPr lang="es-SV" sz="1800" baseline="30000" dirty="0">
                <a:solidFill>
                  <a:schemeClr val="tx1">
                    <a:lumMod val="75000"/>
                    <a:lumOff val="25000"/>
                  </a:schemeClr>
                </a:solidFill>
                <a:latin typeface="Arial" panose="020B0604020202020204" pitchFamily="34" charset="0"/>
                <a:ea typeface="微软雅黑" panose="020B0503020204020204" pitchFamily="34" charset="-122"/>
                <a:cs typeface="Open Sans Extrabold" panose="020B0906030804020204" pitchFamily="34" charset="0"/>
                <a:sym typeface="Arial" panose="020B0604020202020204" pitchFamily="34" charset="0"/>
              </a:endParaRPr>
            </a:p>
          </p:txBody>
        </p:sp>
        <p:sp>
          <p:nvSpPr>
            <p:cNvPr id="32" name="30 Forma libre"/>
            <p:cNvSpPr/>
            <p:nvPr/>
          </p:nvSpPr>
          <p:spPr>
            <a:xfrm>
              <a:off x="27527890" y="4712673"/>
              <a:ext cx="657368" cy="5123814"/>
            </a:xfrm>
            <a:custGeom>
              <a:avLst/>
              <a:gdLst>
                <a:gd name="connsiteX0" fmla="*/ 0 w 595086"/>
                <a:gd name="connsiteY0" fmla="*/ 0 h 4760685"/>
                <a:gd name="connsiteX1" fmla="*/ 595086 w 595086"/>
                <a:gd name="connsiteY1" fmla="*/ 609600 h 4760685"/>
                <a:gd name="connsiteX2" fmla="*/ 420914 w 595086"/>
                <a:gd name="connsiteY2" fmla="*/ 4760685 h 4760685"/>
                <a:gd name="connsiteX0-1" fmla="*/ 0 w 595086"/>
                <a:gd name="connsiteY0-2" fmla="*/ 0 h 4779735"/>
                <a:gd name="connsiteX1-3" fmla="*/ 595086 w 595086"/>
                <a:gd name="connsiteY1-4" fmla="*/ 609600 h 4779735"/>
                <a:gd name="connsiteX2-5" fmla="*/ 544739 w 595086"/>
                <a:gd name="connsiteY2-6" fmla="*/ 4779735 h 4779735"/>
                <a:gd name="connsiteX0-7" fmla="*/ 0 w 595086"/>
                <a:gd name="connsiteY0-8" fmla="*/ 0 h 4770210"/>
                <a:gd name="connsiteX1-9" fmla="*/ 595086 w 595086"/>
                <a:gd name="connsiteY1-10" fmla="*/ 609600 h 4770210"/>
                <a:gd name="connsiteX2-11" fmla="*/ 582839 w 595086"/>
                <a:gd name="connsiteY2-12" fmla="*/ 4770210 h 4770210"/>
                <a:gd name="connsiteX0-13" fmla="*/ 0 w 636112"/>
                <a:gd name="connsiteY0-14" fmla="*/ 0 h 4770210"/>
                <a:gd name="connsiteX1-15" fmla="*/ 595086 w 636112"/>
                <a:gd name="connsiteY1-16" fmla="*/ 609600 h 4770210"/>
                <a:gd name="connsiteX2-17" fmla="*/ 582839 w 636112"/>
                <a:gd name="connsiteY2-18" fmla="*/ 4770210 h 4770210"/>
                <a:gd name="connsiteX0-19" fmla="*/ 0 w 640335"/>
                <a:gd name="connsiteY0-20" fmla="*/ 0 h 4770210"/>
                <a:gd name="connsiteX1-21" fmla="*/ 595086 w 640335"/>
                <a:gd name="connsiteY1-22" fmla="*/ 609600 h 4770210"/>
                <a:gd name="connsiteX2-23" fmla="*/ 582839 w 640335"/>
                <a:gd name="connsiteY2-24" fmla="*/ 4770210 h 4770210"/>
                <a:gd name="connsiteX0-25" fmla="*/ 0 w 659200"/>
                <a:gd name="connsiteY0-26" fmla="*/ 0 h 4751160"/>
                <a:gd name="connsiteX1-27" fmla="*/ 595086 w 659200"/>
                <a:gd name="connsiteY1-28" fmla="*/ 609600 h 4751160"/>
                <a:gd name="connsiteX2-29" fmla="*/ 639989 w 659200"/>
                <a:gd name="connsiteY2-30" fmla="*/ 4751160 h 4751160"/>
                <a:gd name="connsiteX0-31" fmla="*/ 0 w 670832"/>
                <a:gd name="connsiteY0-32" fmla="*/ 0 h 4751160"/>
                <a:gd name="connsiteX1-33" fmla="*/ 595086 w 670832"/>
                <a:gd name="connsiteY1-34" fmla="*/ 609600 h 4751160"/>
                <a:gd name="connsiteX2-35" fmla="*/ 639989 w 670832"/>
                <a:gd name="connsiteY2-36" fmla="*/ 4751160 h 4751160"/>
                <a:gd name="connsiteX0-37" fmla="*/ 0 w 691334"/>
                <a:gd name="connsiteY0-38" fmla="*/ 0 h 4751160"/>
                <a:gd name="connsiteX1-39" fmla="*/ 595086 w 691334"/>
                <a:gd name="connsiteY1-40" fmla="*/ 609600 h 4751160"/>
                <a:gd name="connsiteX2-41" fmla="*/ 639989 w 691334"/>
                <a:gd name="connsiteY2-42" fmla="*/ 4751160 h 4751160"/>
                <a:gd name="connsiteX0-43" fmla="*/ 0 w 680202"/>
                <a:gd name="connsiteY0-44" fmla="*/ 0 h 6328500"/>
                <a:gd name="connsiteX1-45" fmla="*/ 595086 w 680202"/>
                <a:gd name="connsiteY1-46" fmla="*/ 609600 h 6328500"/>
                <a:gd name="connsiteX2-47" fmla="*/ 617129 w 680202"/>
                <a:gd name="connsiteY2-48" fmla="*/ 6328500 h 6328500"/>
                <a:gd name="connsiteX0-49" fmla="*/ 0 w 654824"/>
                <a:gd name="connsiteY0-50" fmla="*/ 0 h 6381840"/>
                <a:gd name="connsiteX1-51" fmla="*/ 595086 w 654824"/>
                <a:gd name="connsiteY1-52" fmla="*/ 609600 h 6381840"/>
                <a:gd name="connsiteX2-53" fmla="*/ 540929 w 654824"/>
                <a:gd name="connsiteY2-54" fmla="*/ 6381840 h 6381840"/>
                <a:gd name="connsiteX0-55" fmla="*/ 0 w 734670"/>
                <a:gd name="connsiteY0-56" fmla="*/ 0 h 7893140"/>
                <a:gd name="connsiteX1-57" fmla="*/ 595086 w 734670"/>
                <a:gd name="connsiteY1-58" fmla="*/ 609600 h 7893140"/>
                <a:gd name="connsiteX2-59" fmla="*/ 706029 w 734670"/>
                <a:gd name="connsiteY2-60" fmla="*/ 7893140 h 7893140"/>
                <a:gd name="connsiteX0-61" fmla="*/ 0 w 713661"/>
                <a:gd name="connsiteY0-62" fmla="*/ 0 h 5062854"/>
                <a:gd name="connsiteX1-63" fmla="*/ 595086 w 713661"/>
                <a:gd name="connsiteY1-64" fmla="*/ 609600 h 5062854"/>
                <a:gd name="connsiteX2-65" fmla="*/ 677001 w 713661"/>
                <a:gd name="connsiteY2-66" fmla="*/ 5062854 h 5062854"/>
                <a:gd name="connsiteX0-67" fmla="*/ 0 w 694884"/>
                <a:gd name="connsiteY0-68" fmla="*/ 0 h 5123814"/>
                <a:gd name="connsiteX1-69" fmla="*/ 595086 w 694884"/>
                <a:gd name="connsiteY1-70" fmla="*/ 609600 h 5123814"/>
                <a:gd name="connsiteX2-71" fmla="*/ 646521 w 694884"/>
                <a:gd name="connsiteY2-72" fmla="*/ 5123814 h 5123814"/>
                <a:gd name="connsiteX0-73" fmla="*/ 0 w 672280"/>
                <a:gd name="connsiteY0-74" fmla="*/ 0 h 5123814"/>
                <a:gd name="connsiteX1-75" fmla="*/ 595086 w 672280"/>
                <a:gd name="connsiteY1-76" fmla="*/ 609600 h 5123814"/>
                <a:gd name="connsiteX2-77" fmla="*/ 646521 w 672280"/>
                <a:gd name="connsiteY2-78" fmla="*/ 5123814 h 5123814"/>
                <a:gd name="connsiteX0-79" fmla="*/ 0 w 657368"/>
                <a:gd name="connsiteY0-80" fmla="*/ 0 h 5123814"/>
                <a:gd name="connsiteX1-81" fmla="*/ 595086 w 657368"/>
                <a:gd name="connsiteY1-82" fmla="*/ 609600 h 5123814"/>
                <a:gd name="connsiteX2-83" fmla="*/ 646521 w 657368"/>
                <a:gd name="connsiteY2-84" fmla="*/ 5123814 h 5123814"/>
              </a:gdLst>
              <a:ahLst/>
              <a:cxnLst>
                <a:cxn ang="0">
                  <a:pos x="connsiteX0-1" y="connsiteY0-2"/>
                </a:cxn>
                <a:cxn ang="0">
                  <a:pos x="connsiteX1-3" y="connsiteY1-4"/>
                </a:cxn>
                <a:cxn ang="0">
                  <a:pos x="connsiteX2-5" y="connsiteY2-6"/>
                </a:cxn>
              </a:cxnLst>
              <a:rect l="l" t="t" r="r" b="b"/>
              <a:pathLst>
                <a:path w="657368" h="5123814">
                  <a:moveTo>
                    <a:pt x="0" y="0"/>
                  </a:moveTo>
                  <a:cubicBezTo>
                    <a:pt x="198362" y="203200"/>
                    <a:pt x="459846" y="293990"/>
                    <a:pt x="595086" y="609600"/>
                  </a:cubicBezTo>
                  <a:cubicBezTo>
                    <a:pt x="692226" y="1260490"/>
                    <a:pt x="646793" y="3736944"/>
                    <a:pt x="646521" y="5123814"/>
                  </a:cubicBezTo>
                </a:path>
              </a:pathLst>
            </a:custGeom>
            <a:noFill/>
            <a:ln w="1238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3" name="33 Forma libre"/>
          <p:cNvSpPr/>
          <p:nvPr/>
        </p:nvSpPr>
        <p:spPr>
          <a:xfrm>
            <a:off x="6168141" y="3607671"/>
            <a:ext cx="1101943" cy="752347"/>
          </a:xfrm>
          <a:custGeom>
            <a:avLst/>
            <a:gdLst>
              <a:gd name="connsiteX0" fmla="*/ 1303746 w 4425238"/>
              <a:gd name="connsiteY0" fmla="*/ 3101595 h 3118998"/>
              <a:gd name="connsiteX1" fmla="*/ 122646 w 4425238"/>
              <a:gd name="connsiteY1" fmla="*/ 3025395 h 3118998"/>
              <a:gd name="connsiteX2" fmla="*/ 186146 w 4425238"/>
              <a:gd name="connsiteY2" fmla="*/ 2288795 h 3118998"/>
              <a:gd name="connsiteX3" fmla="*/ 1443446 w 4425238"/>
              <a:gd name="connsiteY3" fmla="*/ 332995 h 3118998"/>
              <a:gd name="connsiteX4" fmla="*/ 2294346 w 4425238"/>
              <a:gd name="connsiteY4" fmla="*/ 2795 h 3118998"/>
              <a:gd name="connsiteX5" fmla="*/ 2992846 w 4425238"/>
              <a:gd name="connsiteY5" fmla="*/ 294895 h 3118998"/>
              <a:gd name="connsiteX6" fmla="*/ 4008846 w 4425238"/>
              <a:gd name="connsiteY6" fmla="*/ 1920495 h 3118998"/>
              <a:gd name="connsiteX7" fmla="*/ 4364446 w 4425238"/>
              <a:gd name="connsiteY7" fmla="*/ 2733295 h 3118998"/>
              <a:gd name="connsiteX8" fmla="*/ 4085046 w 4425238"/>
              <a:gd name="connsiteY8" fmla="*/ 3050795 h 3118998"/>
              <a:gd name="connsiteX9" fmla="*/ 1240246 w 4425238"/>
              <a:gd name="connsiteY9" fmla="*/ 3114295 h 3118998"/>
              <a:gd name="connsiteX10" fmla="*/ 1164046 w 4425238"/>
              <a:gd name="connsiteY10" fmla="*/ 3114295 h 3118998"/>
              <a:gd name="connsiteX11" fmla="*/ 1087846 w 4425238"/>
              <a:gd name="connsiteY11" fmla="*/ 3114295 h 3118998"/>
              <a:gd name="connsiteX0-1" fmla="*/ 1303746 w 4425238"/>
              <a:gd name="connsiteY0-2" fmla="*/ 3101595 h 3118998"/>
              <a:gd name="connsiteX1-3" fmla="*/ 122646 w 4425238"/>
              <a:gd name="connsiteY1-4" fmla="*/ 3025395 h 3118998"/>
              <a:gd name="connsiteX2-5" fmla="*/ 186146 w 4425238"/>
              <a:gd name="connsiteY2-6" fmla="*/ 2288795 h 3118998"/>
              <a:gd name="connsiteX3-7" fmla="*/ 1443446 w 4425238"/>
              <a:gd name="connsiteY3-8" fmla="*/ 332995 h 3118998"/>
              <a:gd name="connsiteX4-9" fmla="*/ 2294346 w 4425238"/>
              <a:gd name="connsiteY4-10" fmla="*/ 2795 h 3118998"/>
              <a:gd name="connsiteX5-11" fmla="*/ 2992846 w 4425238"/>
              <a:gd name="connsiteY5-12" fmla="*/ 294895 h 3118998"/>
              <a:gd name="connsiteX6-13" fmla="*/ 4008846 w 4425238"/>
              <a:gd name="connsiteY6-14" fmla="*/ 1920495 h 3118998"/>
              <a:gd name="connsiteX7-15" fmla="*/ 4364446 w 4425238"/>
              <a:gd name="connsiteY7-16" fmla="*/ 2733295 h 3118998"/>
              <a:gd name="connsiteX8-17" fmla="*/ 4085046 w 4425238"/>
              <a:gd name="connsiteY8-18" fmla="*/ 3050795 h 3118998"/>
              <a:gd name="connsiteX9-19" fmla="*/ 1240246 w 4425238"/>
              <a:gd name="connsiteY9-20" fmla="*/ 3114295 h 3118998"/>
              <a:gd name="connsiteX10-21" fmla="*/ 1164046 w 4425238"/>
              <a:gd name="connsiteY10-22" fmla="*/ 3114295 h 3118998"/>
              <a:gd name="connsiteX0-23" fmla="*/ 1303746 w 4425238"/>
              <a:gd name="connsiteY0-24" fmla="*/ 3101595 h 3114295"/>
              <a:gd name="connsiteX1-25" fmla="*/ 122646 w 4425238"/>
              <a:gd name="connsiteY1-26" fmla="*/ 3025395 h 3114295"/>
              <a:gd name="connsiteX2-27" fmla="*/ 186146 w 4425238"/>
              <a:gd name="connsiteY2-28" fmla="*/ 2288795 h 3114295"/>
              <a:gd name="connsiteX3-29" fmla="*/ 1443446 w 4425238"/>
              <a:gd name="connsiteY3-30" fmla="*/ 332995 h 3114295"/>
              <a:gd name="connsiteX4-31" fmla="*/ 2294346 w 4425238"/>
              <a:gd name="connsiteY4-32" fmla="*/ 2795 h 3114295"/>
              <a:gd name="connsiteX5-33" fmla="*/ 2992846 w 4425238"/>
              <a:gd name="connsiteY5-34" fmla="*/ 294895 h 3114295"/>
              <a:gd name="connsiteX6-35" fmla="*/ 4008846 w 4425238"/>
              <a:gd name="connsiteY6-36" fmla="*/ 1920495 h 3114295"/>
              <a:gd name="connsiteX7-37" fmla="*/ 4364446 w 4425238"/>
              <a:gd name="connsiteY7-38" fmla="*/ 2733295 h 3114295"/>
              <a:gd name="connsiteX8-39" fmla="*/ 4085046 w 4425238"/>
              <a:gd name="connsiteY8-40" fmla="*/ 3050795 h 3114295"/>
              <a:gd name="connsiteX9-41" fmla="*/ 1240246 w 4425238"/>
              <a:gd name="connsiteY9-42" fmla="*/ 3114295 h 3114295"/>
              <a:gd name="connsiteX0-43" fmla="*/ 1303746 w 4425238"/>
              <a:gd name="connsiteY0-44" fmla="*/ 3101595 h 3101595"/>
              <a:gd name="connsiteX1-45" fmla="*/ 122646 w 4425238"/>
              <a:gd name="connsiteY1-46" fmla="*/ 3025395 h 3101595"/>
              <a:gd name="connsiteX2-47" fmla="*/ 186146 w 4425238"/>
              <a:gd name="connsiteY2-48" fmla="*/ 2288795 h 3101595"/>
              <a:gd name="connsiteX3-49" fmla="*/ 1443446 w 4425238"/>
              <a:gd name="connsiteY3-50" fmla="*/ 332995 h 3101595"/>
              <a:gd name="connsiteX4-51" fmla="*/ 2294346 w 4425238"/>
              <a:gd name="connsiteY4-52" fmla="*/ 2795 h 3101595"/>
              <a:gd name="connsiteX5-53" fmla="*/ 2992846 w 4425238"/>
              <a:gd name="connsiteY5-54" fmla="*/ 294895 h 3101595"/>
              <a:gd name="connsiteX6-55" fmla="*/ 4008846 w 4425238"/>
              <a:gd name="connsiteY6-56" fmla="*/ 1920495 h 3101595"/>
              <a:gd name="connsiteX7-57" fmla="*/ 4364446 w 4425238"/>
              <a:gd name="connsiteY7-58" fmla="*/ 2733295 h 3101595"/>
              <a:gd name="connsiteX8-59" fmla="*/ 4085046 w 4425238"/>
              <a:gd name="connsiteY8-60" fmla="*/ 3050795 h 3101595"/>
              <a:gd name="connsiteX0-61" fmla="*/ 1303746 w 4425238"/>
              <a:gd name="connsiteY0-62" fmla="*/ 3101595 h 3101595"/>
              <a:gd name="connsiteX1-63" fmla="*/ 122646 w 4425238"/>
              <a:gd name="connsiteY1-64" fmla="*/ 3025395 h 3101595"/>
              <a:gd name="connsiteX2-65" fmla="*/ 186146 w 4425238"/>
              <a:gd name="connsiteY2-66" fmla="*/ 2288795 h 3101595"/>
              <a:gd name="connsiteX3-67" fmla="*/ 1443446 w 4425238"/>
              <a:gd name="connsiteY3-68" fmla="*/ 332995 h 3101595"/>
              <a:gd name="connsiteX4-69" fmla="*/ 2294346 w 4425238"/>
              <a:gd name="connsiteY4-70" fmla="*/ 2795 h 3101595"/>
              <a:gd name="connsiteX5-71" fmla="*/ 2992846 w 4425238"/>
              <a:gd name="connsiteY5-72" fmla="*/ 294895 h 3101595"/>
              <a:gd name="connsiteX6-73" fmla="*/ 4008846 w 4425238"/>
              <a:gd name="connsiteY6-74" fmla="*/ 1920495 h 3101595"/>
              <a:gd name="connsiteX7-75" fmla="*/ 4364446 w 4425238"/>
              <a:gd name="connsiteY7-76" fmla="*/ 2733295 h 3101595"/>
              <a:gd name="connsiteX8-77" fmla="*/ 4085046 w 4425238"/>
              <a:gd name="connsiteY8-78" fmla="*/ 3050795 h 3101595"/>
              <a:gd name="connsiteX9-79" fmla="*/ 1303746 w 4425238"/>
              <a:gd name="connsiteY9-80" fmla="*/ 3101595 h 3101595"/>
              <a:gd name="connsiteX0-81" fmla="*/ 1303746 w 4425238"/>
              <a:gd name="connsiteY0-82" fmla="*/ 3101595 h 3106372"/>
              <a:gd name="connsiteX1-83" fmla="*/ 122646 w 4425238"/>
              <a:gd name="connsiteY1-84" fmla="*/ 3025395 h 3106372"/>
              <a:gd name="connsiteX2-85" fmla="*/ 186146 w 4425238"/>
              <a:gd name="connsiteY2-86" fmla="*/ 2288795 h 3106372"/>
              <a:gd name="connsiteX3-87" fmla="*/ 1443446 w 4425238"/>
              <a:gd name="connsiteY3-88" fmla="*/ 332995 h 3106372"/>
              <a:gd name="connsiteX4-89" fmla="*/ 2294346 w 4425238"/>
              <a:gd name="connsiteY4-90" fmla="*/ 2795 h 3106372"/>
              <a:gd name="connsiteX5-91" fmla="*/ 2992846 w 4425238"/>
              <a:gd name="connsiteY5-92" fmla="*/ 294895 h 3106372"/>
              <a:gd name="connsiteX6-93" fmla="*/ 4008846 w 4425238"/>
              <a:gd name="connsiteY6-94" fmla="*/ 1920495 h 3106372"/>
              <a:gd name="connsiteX7-95" fmla="*/ 4364446 w 4425238"/>
              <a:gd name="connsiteY7-96" fmla="*/ 2733295 h 3106372"/>
              <a:gd name="connsiteX8-97" fmla="*/ 4085046 w 4425238"/>
              <a:gd name="connsiteY8-98" fmla="*/ 3050795 h 3106372"/>
              <a:gd name="connsiteX9-99" fmla="*/ 1303746 w 4425238"/>
              <a:gd name="connsiteY9-100" fmla="*/ 3101595 h 3106372"/>
              <a:gd name="connsiteX0-101" fmla="*/ 1324106 w 4421703"/>
              <a:gd name="connsiteY0-102" fmla="*/ 3076195 h 3095179"/>
              <a:gd name="connsiteX1-103" fmla="*/ 123956 w 4421703"/>
              <a:gd name="connsiteY1-104" fmla="*/ 3025395 h 3095179"/>
              <a:gd name="connsiteX2-105" fmla="*/ 187456 w 4421703"/>
              <a:gd name="connsiteY2-106" fmla="*/ 2288795 h 3095179"/>
              <a:gd name="connsiteX3-107" fmla="*/ 1444756 w 4421703"/>
              <a:gd name="connsiteY3-108" fmla="*/ 332995 h 3095179"/>
              <a:gd name="connsiteX4-109" fmla="*/ 2295656 w 4421703"/>
              <a:gd name="connsiteY4-110" fmla="*/ 2795 h 3095179"/>
              <a:gd name="connsiteX5-111" fmla="*/ 2994156 w 4421703"/>
              <a:gd name="connsiteY5-112" fmla="*/ 294895 h 3095179"/>
              <a:gd name="connsiteX6-113" fmla="*/ 4010156 w 4421703"/>
              <a:gd name="connsiteY6-114" fmla="*/ 1920495 h 3095179"/>
              <a:gd name="connsiteX7-115" fmla="*/ 4365756 w 4421703"/>
              <a:gd name="connsiteY7-116" fmla="*/ 2733295 h 3095179"/>
              <a:gd name="connsiteX8-117" fmla="*/ 4086356 w 4421703"/>
              <a:gd name="connsiteY8-118" fmla="*/ 3050795 h 3095179"/>
              <a:gd name="connsiteX9-119" fmla="*/ 1324106 w 4421703"/>
              <a:gd name="connsiteY9-120" fmla="*/ 3076195 h 3095179"/>
              <a:gd name="connsiteX0-121" fmla="*/ 1330893 w 4421771"/>
              <a:gd name="connsiteY0-122" fmla="*/ 3114295 h 3122232"/>
              <a:gd name="connsiteX1-123" fmla="*/ 124393 w 4421771"/>
              <a:gd name="connsiteY1-124" fmla="*/ 3025395 h 3122232"/>
              <a:gd name="connsiteX2-125" fmla="*/ 187893 w 4421771"/>
              <a:gd name="connsiteY2-126" fmla="*/ 2288795 h 3122232"/>
              <a:gd name="connsiteX3-127" fmla="*/ 1445193 w 4421771"/>
              <a:gd name="connsiteY3-128" fmla="*/ 332995 h 3122232"/>
              <a:gd name="connsiteX4-129" fmla="*/ 2296093 w 4421771"/>
              <a:gd name="connsiteY4-130" fmla="*/ 2795 h 3122232"/>
              <a:gd name="connsiteX5-131" fmla="*/ 2994593 w 4421771"/>
              <a:gd name="connsiteY5-132" fmla="*/ 294895 h 3122232"/>
              <a:gd name="connsiteX6-133" fmla="*/ 4010593 w 4421771"/>
              <a:gd name="connsiteY6-134" fmla="*/ 1920495 h 3122232"/>
              <a:gd name="connsiteX7-135" fmla="*/ 4366193 w 4421771"/>
              <a:gd name="connsiteY7-136" fmla="*/ 2733295 h 3122232"/>
              <a:gd name="connsiteX8-137" fmla="*/ 4086793 w 4421771"/>
              <a:gd name="connsiteY8-138" fmla="*/ 3050795 h 3122232"/>
              <a:gd name="connsiteX9-139" fmla="*/ 1330893 w 4421771"/>
              <a:gd name="connsiteY9-140" fmla="*/ 3114295 h 3122232"/>
              <a:gd name="connsiteX0-141" fmla="*/ 1349471 w 4440349"/>
              <a:gd name="connsiteY0-142" fmla="*/ 3114295 h 3122232"/>
              <a:gd name="connsiteX1-143" fmla="*/ 142971 w 4440349"/>
              <a:gd name="connsiteY1-144" fmla="*/ 3025395 h 3122232"/>
              <a:gd name="connsiteX2-145" fmla="*/ 206471 w 4440349"/>
              <a:gd name="connsiteY2-146" fmla="*/ 2288795 h 3122232"/>
              <a:gd name="connsiteX3-147" fmla="*/ 1463771 w 4440349"/>
              <a:gd name="connsiteY3-148" fmla="*/ 332995 h 3122232"/>
              <a:gd name="connsiteX4-149" fmla="*/ 2314671 w 4440349"/>
              <a:gd name="connsiteY4-150" fmla="*/ 2795 h 3122232"/>
              <a:gd name="connsiteX5-151" fmla="*/ 3013171 w 4440349"/>
              <a:gd name="connsiteY5-152" fmla="*/ 294895 h 3122232"/>
              <a:gd name="connsiteX6-153" fmla="*/ 4029171 w 4440349"/>
              <a:gd name="connsiteY6-154" fmla="*/ 1920495 h 3122232"/>
              <a:gd name="connsiteX7-155" fmla="*/ 4384771 w 4440349"/>
              <a:gd name="connsiteY7-156" fmla="*/ 2733295 h 3122232"/>
              <a:gd name="connsiteX8-157" fmla="*/ 4105371 w 4440349"/>
              <a:gd name="connsiteY8-158" fmla="*/ 3050795 h 3122232"/>
              <a:gd name="connsiteX9-159" fmla="*/ 1349471 w 4440349"/>
              <a:gd name="connsiteY9-160" fmla="*/ 3114295 h 3122232"/>
              <a:gd name="connsiteX0-161" fmla="*/ 1349471 w 4458328"/>
              <a:gd name="connsiteY0-162" fmla="*/ 3114295 h 3122232"/>
              <a:gd name="connsiteX1-163" fmla="*/ 142971 w 4458328"/>
              <a:gd name="connsiteY1-164" fmla="*/ 3025395 h 3122232"/>
              <a:gd name="connsiteX2-165" fmla="*/ 206471 w 4458328"/>
              <a:gd name="connsiteY2-166" fmla="*/ 2288795 h 3122232"/>
              <a:gd name="connsiteX3-167" fmla="*/ 1463771 w 4458328"/>
              <a:gd name="connsiteY3-168" fmla="*/ 332995 h 3122232"/>
              <a:gd name="connsiteX4-169" fmla="*/ 2314671 w 4458328"/>
              <a:gd name="connsiteY4-170" fmla="*/ 2795 h 3122232"/>
              <a:gd name="connsiteX5-171" fmla="*/ 3013171 w 4458328"/>
              <a:gd name="connsiteY5-172" fmla="*/ 294895 h 3122232"/>
              <a:gd name="connsiteX6-173" fmla="*/ 4029171 w 4458328"/>
              <a:gd name="connsiteY6-174" fmla="*/ 1920495 h 3122232"/>
              <a:gd name="connsiteX7-175" fmla="*/ 4384771 w 4458328"/>
              <a:gd name="connsiteY7-176" fmla="*/ 2733295 h 3122232"/>
              <a:gd name="connsiteX8-177" fmla="*/ 4105371 w 4458328"/>
              <a:gd name="connsiteY8-178" fmla="*/ 3050795 h 3122232"/>
              <a:gd name="connsiteX9-179" fmla="*/ 1349471 w 4458328"/>
              <a:gd name="connsiteY9-180" fmla="*/ 3114295 h 3122232"/>
              <a:gd name="connsiteX0-181" fmla="*/ 1349471 w 4458328"/>
              <a:gd name="connsiteY0-182" fmla="*/ 3114295 h 3122232"/>
              <a:gd name="connsiteX1-183" fmla="*/ 142971 w 4458328"/>
              <a:gd name="connsiteY1-184" fmla="*/ 3025395 h 3122232"/>
              <a:gd name="connsiteX2-185" fmla="*/ 206471 w 4458328"/>
              <a:gd name="connsiteY2-186" fmla="*/ 2288795 h 3122232"/>
              <a:gd name="connsiteX3-187" fmla="*/ 1463771 w 4458328"/>
              <a:gd name="connsiteY3-188" fmla="*/ 332995 h 3122232"/>
              <a:gd name="connsiteX4-189" fmla="*/ 2314671 w 4458328"/>
              <a:gd name="connsiteY4-190" fmla="*/ 2795 h 3122232"/>
              <a:gd name="connsiteX5-191" fmla="*/ 3013171 w 4458328"/>
              <a:gd name="connsiteY5-192" fmla="*/ 294895 h 3122232"/>
              <a:gd name="connsiteX6-193" fmla="*/ 4029171 w 4458328"/>
              <a:gd name="connsiteY6-194" fmla="*/ 1920495 h 3122232"/>
              <a:gd name="connsiteX7-195" fmla="*/ 4384771 w 4458328"/>
              <a:gd name="connsiteY7-196" fmla="*/ 2733295 h 3122232"/>
              <a:gd name="connsiteX8-197" fmla="*/ 4105371 w 4458328"/>
              <a:gd name="connsiteY8-198" fmla="*/ 3050795 h 3122232"/>
              <a:gd name="connsiteX9-199" fmla="*/ 1349471 w 4458328"/>
              <a:gd name="connsiteY9-200" fmla="*/ 3114295 h 3122232"/>
              <a:gd name="connsiteX0-201" fmla="*/ 1349471 w 4410706"/>
              <a:gd name="connsiteY0-202" fmla="*/ 3114295 h 3118165"/>
              <a:gd name="connsiteX1-203" fmla="*/ 142971 w 4410706"/>
              <a:gd name="connsiteY1-204" fmla="*/ 3025395 h 3118165"/>
              <a:gd name="connsiteX2-205" fmla="*/ 206471 w 4410706"/>
              <a:gd name="connsiteY2-206" fmla="*/ 2288795 h 3118165"/>
              <a:gd name="connsiteX3-207" fmla="*/ 1463771 w 4410706"/>
              <a:gd name="connsiteY3-208" fmla="*/ 332995 h 3118165"/>
              <a:gd name="connsiteX4-209" fmla="*/ 2314671 w 4410706"/>
              <a:gd name="connsiteY4-210" fmla="*/ 2795 h 3118165"/>
              <a:gd name="connsiteX5-211" fmla="*/ 3013171 w 4410706"/>
              <a:gd name="connsiteY5-212" fmla="*/ 294895 h 3118165"/>
              <a:gd name="connsiteX6-213" fmla="*/ 4029171 w 4410706"/>
              <a:gd name="connsiteY6-214" fmla="*/ 1920495 h 3118165"/>
              <a:gd name="connsiteX7-215" fmla="*/ 4384771 w 4410706"/>
              <a:gd name="connsiteY7-216" fmla="*/ 2733295 h 3118165"/>
              <a:gd name="connsiteX8-217" fmla="*/ 4105371 w 4410706"/>
              <a:gd name="connsiteY8-218" fmla="*/ 3050795 h 3118165"/>
              <a:gd name="connsiteX9-219" fmla="*/ 1349471 w 4410706"/>
              <a:gd name="connsiteY9-220" fmla="*/ 3114295 h 3118165"/>
              <a:gd name="connsiteX0-221" fmla="*/ 1349471 w 4410706"/>
              <a:gd name="connsiteY0-222" fmla="*/ 3024199 h 3028069"/>
              <a:gd name="connsiteX1-223" fmla="*/ 142971 w 4410706"/>
              <a:gd name="connsiteY1-224" fmla="*/ 2935299 h 3028069"/>
              <a:gd name="connsiteX2-225" fmla="*/ 206471 w 4410706"/>
              <a:gd name="connsiteY2-226" fmla="*/ 2198699 h 3028069"/>
              <a:gd name="connsiteX3-227" fmla="*/ 1463771 w 4410706"/>
              <a:gd name="connsiteY3-228" fmla="*/ 242899 h 3028069"/>
              <a:gd name="connsiteX4-229" fmla="*/ 3013171 w 4410706"/>
              <a:gd name="connsiteY4-230" fmla="*/ 204799 h 3028069"/>
              <a:gd name="connsiteX5-231" fmla="*/ 4029171 w 4410706"/>
              <a:gd name="connsiteY5-232" fmla="*/ 1830399 h 3028069"/>
              <a:gd name="connsiteX6-233" fmla="*/ 4384771 w 4410706"/>
              <a:gd name="connsiteY6-234" fmla="*/ 2643199 h 3028069"/>
              <a:gd name="connsiteX7-235" fmla="*/ 4105371 w 4410706"/>
              <a:gd name="connsiteY7-236" fmla="*/ 2960699 h 3028069"/>
              <a:gd name="connsiteX8-237" fmla="*/ 1349471 w 4410706"/>
              <a:gd name="connsiteY8-238" fmla="*/ 3024199 h 302806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410706" h="3028069">
                <a:moveTo>
                  <a:pt x="1349471" y="3024199"/>
                </a:moveTo>
                <a:cubicBezTo>
                  <a:pt x="949421" y="3007266"/>
                  <a:pt x="377921" y="3047482"/>
                  <a:pt x="142971" y="2935299"/>
                </a:cubicBezTo>
                <a:cubicBezTo>
                  <a:pt x="-91979" y="2823116"/>
                  <a:pt x="-13662" y="2647432"/>
                  <a:pt x="206471" y="2198699"/>
                </a:cubicBezTo>
                <a:cubicBezTo>
                  <a:pt x="426604" y="1749966"/>
                  <a:pt x="995988" y="575216"/>
                  <a:pt x="1463771" y="242899"/>
                </a:cubicBezTo>
                <a:cubicBezTo>
                  <a:pt x="1931554" y="-89418"/>
                  <a:pt x="2585604" y="-59784"/>
                  <a:pt x="3013171" y="204799"/>
                </a:cubicBezTo>
                <a:cubicBezTo>
                  <a:pt x="3440738" y="469382"/>
                  <a:pt x="3800571" y="1423999"/>
                  <a:pt x="4029171" y="1830399"/>
                </a:cubicBezTo>
                <a:cubicBezTo>
                  <a:pt x="4257771" y="2236799"/>
                  <a:pt x="4327621" y="2505616"/>
                  <a:pt x="4384771" y="2643199"/>
                </a:cubicBezTo>
                <a:cubicBezTo>
                  <a:pt x="4441921" y="2780782"/>
                  <a:pt x="4427104" y="2947999"/>
                  <a:pt x="4105371" y="2960699"/>
                </a:cubicBezTo>
                <a:cubicBezTo>
                  <a:pt x="3783638" y="2973399"/>
                  <a:pt x="2282921" y="3045366"/>
                  <a:pt x="1349471" y="3024199"/>
                </a:cubicBezTo>
                <a:close/>
              </a:path>
            </a:pathLst>
          </a:cu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3847" tIns="16895" rIns="33847" bIns="16895"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1"/>
          <p:cNvSpPr/>
          <p:nvPr/>
        </p:nvSpPr>
        <p:spPr>
          <a:xfrm>
            <a:off x="7803186" y="706746"/>
            <a:ext cx="1231934" cy="1565910"/>
          </a:xfrm>
          <a:prstGeom prst="rect">
            <a:avLst/>
          </a:prstGeom>
        </p:spPr>
        <p:txBody>
          <a:bodyPr wrap="square" lIns="89421" tIns="44696" rIns="89421" bIns="44696">
            <a:spAutoFit/>
          </a:bodyPr>
          <a:lstStyle/>
          <a:p>
            <a:pPr algn="ctr" defTabSz="890905"/>
            <a:r>
              <a:rPr lang="zh-CN" altLang="en-US"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rPr>
              <a:t>载具</a:t>
            </a:r>
            <a:endParaRPr lang="en-US" altLang="zh-CN" sz="12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defTabSz="670560">
              <a:lnSpc>
                <a:spcPct val="120000"/>
              </a:lnSpc>
            </a:pPr>
            <a:r>
              <a:rPr lang="zh-CN" alt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游戏里的载具有摩托车、吉普车、小轿车、沙漠越野车、快艇等，不同的载具可搭载不同的人数、不同的时速及不同的优点。</a:t>
            </a:r>
            <a:endParaRPr 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1"/>
          <p:cNvSpPr/>
          <p:nvPr/>
        </p:nvSpPr>
        <p:spPr>
          <a:xfrm>
            <a:off x="7884183" y="2246320"/>
            <a:ext cx="1259751" cy="2120265"/>
          </a:xfrm>
          <a:prstGeom prst="rect">
            <a:avLst/>
          </a:prstGeom>
        </p:spPr>
        <p:txBody>
          <a:bodyPr wrap="square" lIns="89421" tIns="44696" rIns="89421" bIns="44696">
            <a:spAutoFit/>
          </a:bodyPr>
          <a:lstStyle/>
          <a:p>
            <a:pPr algn="ctr" defTabSz="890905"/>
            <a:r>
              <a:rPr lang="zh-CN" altLang="en-US"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rPr>
              <a:t>人物</a:t>
            </a:r>
            <a:endParaRPr lang="en-US" altLang="zh-CN" sz="12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defTabSz="670560">
              <a:lnSpc>
                <a:spcPct val="120000"/>
              </a:lnSpc>
            </a:pPr>
            <a:r>
              <a:rPr lang="zh-CN" alt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游戏角色会有100点生命值和100点背包容量。玩家可进入到这些地图，搜集各种物资来维持生命值，或扩展自身的背包容量。角色身上可携带的物品数量，不能超出背包容量。</a:t>
            </a:r>
            <a:endParaRPr lang="zh-CN" alt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1"/>
          <p:cNvSpPr/>
          <p:nvPr/>
        </p:nvSpPr>
        <p:spPr>
          <a:xfrm>
            <a:off x="4308851" y="627176"/>
            <a:ext cx="1305742" cy="1381125"/>
          </a:xfrm>
          <a:prstGeom prst="rect">
            <a:avLst/>
          </a:prstGeom>
        </p:spPr>
        <p:txBody>
          <a:bodyPr wrap="square" lIns="89421" tIns="44696" rIns="89421" bIns="44696">
            <a:spAutoFit/>
          </a:bodyPr>
          <a:lstStyle/>
          <a:p>
            <a:pPr algn="ctr" defTabSz="890905"/>
            <a:r>
              <a:rPr lang="zh-CN" altLang="en-US"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rPr>
              <a:t>枪械</a:t>
            </a:r>
            <a:endParaRPr lang="en-US" altLang="zh-CN" sz="12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algn="r" defTabSz="670560">
              <a:lnSpc>
                <a:spcPct val="120000"/>
              </a:lnSpc>
            </a:pPr>
            <a:r>
              <a:rPr lang="zh-CN" alt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近战武器(如镰刀、平底锅等)、2把主武器(步枪、轻机枪、霰弹枪、冲锋枪、射手步枪、狙击枪)，1把副武器（手枪）</a:t>
            </a:r>
            <a:endParaRPr 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1"/>
          <p:cNvSpPr/>
          <p:nvPr/>
        </p:nvSpPr>
        <p:spPr>
          <a:xfrm>
            <a:off x="4309025" y="2654090"/>
            <a:ext cx="1265980" cy="1042670"/>
          </a:xfrm>
          <a:prstGeom prst="rect">
            <a:avLst/>
          </a:prstGeom>
        </p:spPr>
        <p:txBody>
          <a:bodyPr wrap="square" lIns="89421" tIns="44696" rIns="89421" bIns="44696">
            <a:spAutoFit/>
          </a:bodyPr>
          <a:lstStyle/>
          <a:p>
            <a:pPr algn="ctr" defTabSz="890905"/>
            <a:r>
              <a:rPr lang="zh-CN" altLang="zh-CN"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rPr>
              <a:t>地图</a:t>
            </a:r>
            <a:endParaRPr lang="zh-CN" altLang="zh-CN" sz="1200" dirty="0">
              <a:solidFill>
                <a:schemeClr val="tx1">
                  <a:lumMod val="75000"/>
                  <a:lumOff val="25000"/>
                </a:schemeClr>
              </a:solidFill>
              <a:latin typeface="Arial" panose="020B0604020202020204" pitchFamily="34" charset="0"/>
              <a:ea typeface="宋体" panose="02010600030101010101" pitchFamily="2" charset="-122"/>
              <a:sym typeface="Arial" panose="020B0604020202020204" pitchFamily="34" charset="0"/>
            </a:endParaRPr>
          </a:p>
          <a:p>
            <a:pPr algn="ctr" defTabSz="890905"/>
            <a:r>
              <a:rPr lang="zh-CN" alt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游戏地图分为绝地岛、米拉苏、热带雨林三个，并且包含雨天，晴天，雾天等各种天气情况</a:t>
            </a:r>
            <a:endParaRPr lang="en-US" sz="1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8" name="58 Grupo"/>
          <p:cNvGrpSpPr/>
          <p:nvPr/>
        </p:nvGrpSpPr>
        <p:grpSpPr>
          <a:xfrm>
            <a:off x="6346084" y="2568811"/>
            <a:ext cx="791619" cy="570312"/>
            <a:chOff x="17117614" y="6844537"/>
            <a:chExt cx="2111771" cy="1521008"/>
          </a:xfrm>
        </p:grpSpPr>
        <p:sp>
          <p:nvSpPr>
            <p:cNvPr id="39" name="34 Elipse"/>
            <p:cNvSpPr>
              <a:spLocks noChangeAspect="1"/>
            </p:cNvSpPr>
            <p:nvPr/>
          </p:nvSpPr>
          <p:spPr>
            <a:xfrm>
              <a:off x="18703091" y="7839250"/>
              <a:ext cx="526294" cy="526295"/>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35 Elipse"/>
            <p:cNvSpPr>
              <a:spLocks noChangeAspect="1"/>
            </p:cNvSpPr>
            <p:nvPr/>
          </p:nvSpPr>
          <p:spPr>
            <a:xfrm>
              <a:off x="18740222" y="7580015"/>
              <a:ext cx="226204" cy="226204"/>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36 Elipse"/>
            <p:cNvSpPr>
              <a:spLocks noChangeAspect="1"/>
            </p:cNvSpPr>
            <p:nvPr/>
          </p:nvSpPr>
          <p:spPr>
            <a:xfrm>
              <a:off x="19019872" y="7353849"/>
              <a:ext cx="149257" cy="149257"/>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39 Elipse"/>
            <p:cNvSpPr>
              <a:spLocks noChangeAspect="1"/>
            </p:cNvSpPr>
            <p:nvPr/>
          </p:nvSpPr>
          <p:spPr>
            <a:xfrm>
              <a:off x="17117614" y="7898544"/>
              <a:ext cx="149257" cy="149257"/>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40 Elipse"/>
            <p:cNvSpPr>
              <a:spLocks noChangeAspect="1"/>
            </p:cNvSpPr>
            <p:nvPr/>
          </p:nvSpPr>
          <p:spPr>
            <a:xfrm>
              <a:off x="17635869" y="8112060"/>
              <a:ext cx="226204" cy="226204"/>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41 Elipse"/>
            <p:cNvSpPr>
              <a:spLocks noChangeAspect="1"/>
            </p:cNvSpPr>
            <p:nvPr/>
          </p:nvSpPr>
          <p:spPr>
            <a:xfrm>
              <a:off x="17718493" y="7391044"/>
              <a:ext cx="149257" cy="149257"/>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53 Elipse"/>
            <p:cNvSpPr>
              <a:spLocks noChangeAspect="1"/>
            </p:cNvSpPr>
            <p:nvPr/>
          </p:nvSpPr>
          <p:spPr>
            <a:xfrm>
              <a:off x="17999465" y="6844537"/>
              <a:ext cx="226204" cy="226204"/>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4080"/>
              <a:endParaRPr lang="es-SV" sz="18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2" presetClass="entr" presetSubtype="1"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500"/>
                                        <p:tgtEl>
                                          <p:spTgt spid="28"/>
                                        </p:tgtEl>
                                        <p:attrNameLst>
                                          <p:attrName>ppt_y</p:attrName>
                                        </p:attrNameLst>
                                      </p:cBhvr>
                                      <p:tavLst>
                                        <p:tav tm="0">
                                          <p:val>
                                            <p:strVal val="#ppt_y-#ppt_h*1.125000"/>
                                          </p:val>
                                        </p:tav>
                                        <p:tav tm="100000">
                                          <p:val>
                                            <p:strVal val="#ppt_y"/>
                                          </p:val>
                                        </p:tav>
                                      </p:tavLst>
                                    </p:anim>
                                    <p:animEffect transition="in" filter="wipe(down)">
                                      <p:cBhvr>
                                        <p:cTn id="12" dur="1500"/>
                                        <p:tgtEl>
                                          <p:spTgt spid="28"/>
                                        </p:tgtEl>
                                      </p:cBhvr>
                                    </p:animEffect>
                                  </p:childTnLst>
                                </p:cTn>
                              </p:par>
                              <p:par>
                                <p:cTn id="13" presetID="12" presetClass="entr" presetSubtype="1"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500"/>
                                        <p:tgtEl>
                                          <p:spTgt spid="20"/>
                                        </p:tgtEl>
                                        <p:attrNameLst>
                                          <p:attrName>ppt_y</p:attrName>
                                        </p:attrNameLst>
                                      </p:cBhvr>
                                      <p:tavLst>
                                        <p:tav tm="0">
                                          <p:val>
                                            <p:strVal val="#ppt_y-#ppt_h*1.125000"/>
                                          </p:val>
                                        </p:tav>
                                        <p:tav tm="100000">
                                          <p:val>
                                            <p:strVal val="#ppt_y"/>
                                          </p:val>
                                        </p:tav>
                                      </p:tavLst>
                                    </p:anim>
                                    <p:animEffect transition="in" filter="wipe(down)">
                                      <p:cBhvr>
                                        <p:cTn id="16" dur="1500"/>
                                        <p:tgtEl>
                                          <p:spTgt spid="20"/>
                                        </p:tgtEl>
                                      </p:cBhvr>
                                    </p:animEffect>
                                  </p:childTnLst>
                                </p:cTn>
                              </p:par>
                              <p:par>
                                <p:cTn id="17" presetID="12" presetClass="entr" presetSubtype="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500"/>
                                        <p:tgtEl>
                                          <p:spTgt spid="7"/>
                                        </p:tgtEl>
                                        <p:attrNameLst>
                                          <p:attrName>ppt_y</p:attrName>
                                        </p:attrNameLst>
                                      </p:cBhvr>
                                      <p:tavLst>
                                        <p:tav tm="0">
                                          <p:val>
                                            <p:strVal val="#ppt_y-#ppt_h*1.125000"/>
                                          </p:val>
                                        </p:tav>
                                        <p:tav tm="100000">
                                          <p:val>
                                            <p:strVal val="#ppt_y"/>
                                          </p:val>
                                        </p:tav>
                                      </p:tavLst>
                                    </p:anim>
                                    <p:animEffect transition="in" filter="wipe(down)">
                                      <p:cBhvr>
                                        <p:cTn id="20" dur="1500"/>
                                        <p:tgtEl>
                                          <p:spTgt spid="7"/>
                                        </p:tgtEl>
                                      </p:cBhvr>
                                    </p:animEffect>
                                  </p:childTnLst>
                                </p:cTn>
                              </p:par>
                              <p:par>
                                <p:cTn id="21" presetID="12" presetClass="entr" presetSubtype="1"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1500"/>
                                        <p:tgtEl>
                                          <p:spTgt spid="24"/>
                                        </p:tgtEl>
                                        <p:attrNameLst>
                                          <p:attrName>ppt_y</p:attrName>
                                        </p:attrNameLst>
                                      </p:cBhvr>
                                      <p:tavLst>
                                        <p:tav tm="0">
                                          <p:val>
                                            <p:strVal val="#ppt_y-#ppt_h*1.125000"/>
                                          </p:val>
                                        </p:tav>
                                        <p:tav tm="100000">
                                          <p:val>
                                            <p:strVal val="#ppt_y"/>
                                          </p:val>
                                        </p:tav>
                                      </p:tavLst>
                                    </p:anim>
                                    <p:animEffect transition="in" filter="wipe(down)">
                                      <p:cBhvr>
                                        <p:cTn id="24" dur="1500"/>
                                        <p:tgtEl>
                                          <p:spTgt spid="24"/>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500"/>
                                        <p:tgtEl>
                                          <p:spTgt spid="35"/>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50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500"/>
                                        <p:tgtEl>
                                          <p:spTgt spid="33"/>
                                        </p:tgtEl>
                                      </p:cBhvr>
                                    </p:animEffect>
                                  </p:childTnLst>
                                </p:cTn>
                              </p:par>
                              <p:par>
                                <p:cTn id="43" presetID="10" presetClass="entr" presetSubtype="0" fill="hold" nodeType="withEffect">
                                  <p:stCondLst>
                                    <p:cond delay="500"/>
                                  </p:stCondLst>
                                  <p:childTnLst>
                                    <p:set>
                                      <p:cBhvr>
                                        <p:cTn id="44" dur="1" fill="hold">
                                          <p:stCondLst>
                                            <p:cond delay="0"/>
                                          </p:stCondLst>
                                        </p:cTn>
                                        <p:tgtEl>
                                          <p:spTgt spid="38"/>
                                        </p:tgtEl>
                                        <p:attrNameLst>
                                          <p:attrName>style.visibility</p:attrName>
                                        </p:attrNameLst>
                                      </p:cBhvr>
                                      <p:to>
                                        <p:strVal val="visible"/>
                                      </p:to>
                                    </p:set>
                                    <p:animEffect transition="in" filter="fade">
                                      <p:cBhvr>
                                        <p:cTn id="45" dur="500"/>
                                        <p:tgtEl>
                                          <p:spTgt spid="38"/>
                                        </p:tgtEl>
                                      </p:cBhvr>
                                    </p:animEffect>
                                  </p:childTnLst>
                                </p:cTn>
                              </p:par>
                              <p:par>
                                <p:cTn id="46" presetID="10" presetClass="entr" presetSubtype="0" fill="hold" grpId="0" nodeType="withEffect">
                                  <p:stCondLst>
                                    <p:cond delay="50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1" grpId="0"/>
      <p:bldP spid="33" grpId="0" animBg="1"/>
      <p:bldP spid="34" grpId="0"/>
      <p:bldP spid="35" grpId="0"/>
      <p:bldP spid="36" grpId="0"/>
      <p:bldP spid="3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2186940" cy="368300"/>
          </a:xfrm>
          <a:prstGeom prst="rect">
            <a:avLst/>
          </a:prstGeom>
          <a:noFill/>
        </p:spPr>
        <p:txBody>
          <a:bodyPr wrap="none" rtlCol="0">
            <a:spAutoFit/>
          </a:bodyPr>
          <a:lstStyle/>
          <a:p>
            <a:pPr lvl="0" algn="l" defTabSz="685800" fontAlgn="auto">
              <a:spcBef>
                <a:spcPts val="0"/>
              </a:spcBef>
              <a:spcAft>
                <a:spcPts val="0"/>
              </a:spcAft>
              <a:defRPr/>
            </a:pPr>
            <a:r>
              <a:rPr lang="zh-CN" altLang="en-US" b="1"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数据描述</a:t>
            </a:r>
            <a:r>
              <a:rPr lang="en-US" altLang="zh-CN" b="1"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&amp;</a:t>
            </a:r>
            <a:r>
              <a:rPr lang="zh-CN" altLang="en-US" b="1" noProof="0" dirty="0">
                <a:ln>
                  <a:noFill/>
                </a:ln>
                <a:solidFill>
                  <a:schemeClr val="accent1"/>
                </a:solidFill>
                <a:effectLst/>
                <a:uLnTx/>
                <a:uFillTx/>
                <a:latin typeface="Arial" panose="020B0604020202020204" pitchFamily="34" charset="0"/>
                <a:ea typeface="宋体" panose="02010600030101010101" pitchFamily="2" charset="-122"/>
                <a:sym typeface="Arial" panose="020B0604020202020204" pitchFamily="34" charset="0"/>
              </a:rPr>
              <a:t>分析方向</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p:cNvSpPr/>
          <p:nvPr/>
        </p:nvSpPr>
        <p:spPr>
          <a:xfrm>
            <a:off x="612782" y="1597017"/>
            <a:ext cx="1078299" cy="10789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p:cNvSpPr/>
          <p:nvPr/>
        </p:nvSpPr>
        <p:spPr>
          <a:xfrm>
            <a:off x="1710126" y="1597017"/>
            <a:ext cx="2861875" cy="1078965"/>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7" name="Rectangle 24"/>
          <p:cNvSpPr>
            <a:spLocks noChangeArrowheads="1"/>
          </p:cNvSpPr>
          <p:nvPr/>
        </p:nvSpPr>
        <p:spPr bwMode="auto">
          <a:xfrm>
            <a:off x="1854097" y="1696909"/>
            <a:ext cx="2573933" cy="71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主要分成两部分，一部分是玩家比赛的统计数据，以agg_match_stats开头，一部分是玩家被击杀的数据，以kill_match_stats开头</a:t>
            </a:r>
            <a:endPar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30000"/>
              </a:lnSpc>
            </a:pPr>
            <a:endParaRPr lang="zh-CN" altLang="en-US" sz="9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p:cNvSpPr/>
          <p:nvPr/>
        </p:nvSpPr>
        <p:spPr>
          <a:xfrm>
            <a:off x="612782" y="2824216"/>
            <a:ext cx="1078299" cy="10789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1710126" y="2824216"/>
            <a:ext cx="2861875" cy="1078965"/>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10" name="Rectangle 24"/>
          <p:cNvSpPr>
            <a:spLocks noChangeArrowheads="1"/>
          </p:cNvSpPr>
          <p:nvPr/>
        </p:nvSpPr>
        <p:spPr bwMode="auto">
          <a:xfrm>
            <a:off x="1854097" y="2924107"/>
            <a:ext cx="2573933" cy="957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1.该当伏地魔还是应该出去钢枪</a:t>
            </a:r>
            <a:endPar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30000"/>
              </a:lnSpc>
            </a:pPr>
            <a:r>
              <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2.什么武器选择的多，吃鸡的几率大</a:t>
            </a:r>
            <a:endPar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30000"/>
              </a:lnSpc>
            </a:pPr>
            <a:r>
              <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3.开局跳哪里比较安全  OR  哪个地点的物资比较肥，开局最多人跳，死亡率最高</a:t>
            </a:r>
            <a:endPar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30000"/>
              </a:lnSpc>
            </a:pPr>
            <a:r>
              <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4.应该单打独斗还是与队友一起配合</a:t>
            </a:r>
            <a:endPar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30000"/>
              </a:lnSpc>
            </a:pPr>
            <a:r>
              <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5.玩这个游戏的挂逼比例有多大，有游戏体验吗？</a:t>
            </a:r>
            <a:endParaRPr lang="zh-CN" altLang="en-US" sz="8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4"/>
          <p:cNvSpPr>
            <a:spLocks noEditPoints="1"/>
          </p:cNvSpPr>
          <p:nvPr/>
        </p:nvSpPr>
        <p:spPr bwMode="auto">
          <a:xfrm>
            <a:off x="1041381" y="2002867"/>
            <a:ext cx="221103" cy="267264"/>
          </a:xfrm>
          <a:custGeom>
            <a:avLst/>
            <a:gdLst>
              <a:gd name="T0" fmla="*/ 75 w 116"/>
              <a:gd name="T1" fmla="*/ 56 h 140"/>
              <a:gd name="T2" fmla="*/ 97 w 116"/>
              <a:gd name="T3" fmla="*/ 56 h 140"/>
              <a:gd name="T4" fmla="*/ 103 w 116"/>
              <a:gd name="T5" fmla="*/ 61 h 140"/>
              <a:gd name="T6" fmla="*/ 100 w 116"/>
              <a:gd name="T7" fmla="*/ 66 h 140"/>
              <a:gd name="T8" fmla="*/ 9 w 116"/>
              <a:gd name="T9" fmla="*/ 138 h 140"/>
              <a:gd name="T10" fmla="*/ 1 w 116"/>
              <a:gd name="T11" fmla="*/ 137 h 140"/>
              <a:gd name="T12" fmla="*/ 1 w 116"/>
              <a:gd name="T13" fmla="*/ 131 h 140"/>
              <a:gd name="T14" fmla="*/ 36 w 116"/>
              <a:gd name="T15" fmla="*/ 67 h 140"/>
              <a:gd name="T16" fmla="*/ 15 w 116"/>
              <a:gd name="T17" fmla="*/ 67 h 140"/>
              <a:gd name="T18" fmla="*/ 10 w 116"/>
              <a:gd name="T19" fmla="*/ 61 h 140"/>
              <a:gd name="T20" fmla="*/ 11 w 116"/>
              <a:gd name="T21" fmla="*/ 58 h 140"/>
              <a:gd name="T22" fmla="*/ 49 w 116"/>
              <a:gd name="T23" fmla="*/ 3 h 140"/>
              <a:gd name="T24" fmla="*/ 54 w 116"/>
              <a:gd name="T25" fmla="*/ 1 h 140"/>
              <a:gd name="T26" fmla="*/ 54 w 116"/>
              <a:gd name="T27" fmla="*/ 0 h 140"/>
              <a:gd name="T28" fmla="*/ 111 w 116"/>
              <a:gd name="T29" fmla="*/ 0 h 140"/>
              <a:gd name="T30" fmla="*/ 116 w 116"/>
              <a:gd name="T31" fmla="*/ 6 h 140"/>
              <a:gd name="T32" fmla="*/ 114 w 116"/>
              <a:gd name="T33" fmla="*/ 10 h 140"/>
              <a:gd name="T34" fmla="*/ 75 w 116"/>
              <a:gd name="T35" fmla="*/ 56 h 140"/>
              <a:gd name="T36" fmla="*/ 81 w 116"/>
              <a:gd name="T37" fmla="*/ 67 h 140"/>
              <a:gd name="T38" fmla="*/ 81 w 116"/>
              <a:gd name="T39" fmla="*/ 67 h 140"/>
              <a:gd name="T40" fmla="*/ 63 w 116"/>
              <a:gd name="T41" fmla="*/ 67 h 140"/>
              <a:gd name="T42" fmla="*/ 63 w 116"/>
              <a:gd name="T43" fmla="*/ 67 h 140"/>
              <a:gd name="T44" fmla="*/ 60 w 116"/>
              <a:gd name="T45" fmla="*/ 65 h 140"/>
              <a:gd name="T46" fmla="*/ 59 w 116"/>
              <a:gd name="T47" fmla="*/ 58 h 140"/>
              <a:gd name="T48" fmla="*/ 99 w 116"/>
              <a:gd name="T49" fmla="*/ 11 h 140"/>
              <a:gd name="T50" fmla="*/ 57 w 116"/>
              <a:gd name="T51" fmla="*/ 11 h 140"/>
              <a:gd name="T52" fmla="*/ 26 w 116"/>
              <a:gd name="T53" fmla="*/ 56 h 140"/>
              <a:gd name="T54" fmla="*/ 45 w 116"/>
              <a:gd name="T55" fmla="*/ 56 h 140"/>
              <a:gd name="T56" fmla="*/ 45 w 116"/>
              <a:gd name="T57" fmla="*/ 56 h 140"/>
              <a:gd name="T58" fmla="*/ 48 w 116"/>
              <a:gd name="T59" fmla="*/ 56 h 140"/>
              <a:gd name="T60" fmla="*/ 50 w 116"/>
              <a:gd name="T61" fmla="*/ 64 h 140"/>
              <a:gd name="T62" fmla="*/ 23 w 116"/>
              <a:gd name="T63" fmla="*/ 113 h 140"/>
              <a:gd name="T64" fmla="*/ 81 w 116"/>
              <a:gd name="T65" fmla="*/ 6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6" h="140">
                <a:moveTo>
                  <a:pt x="75" y="56"/>
                </a:moveTo>
                <a:cubicBezTo>
                  <a:pt x="97" y="56"/>
                  <a:pt x="97" y="56"/>
                  <a:pt x="97" y="56"/>
                </a:cubicBezTo>
                <a:cubicBezTo>
                  <a:pt x="100" y="56"/>
                  <a:pt x="103" y="58"/>
                  <a:pt x="103" y="61"/>
                </a:cubicBezTo>
                <a:cubicBezTo>
                  <a:pt x="103" y="63"/>
                  <a:pt x="102" y="65"/>
                  <a:pt x="100" y="66"/>
                </a:cubicBezTo>
                <a:cubicBezTo>
                  <a:pt x="9" y="138"/>
                  <a:pt x="9" y="138"/>
                  <a:pt x="9" y="138"/>
                </a:cubicBezTo>
                <a:cubicBezTo>
                  <a:pt x="6" y="140"/>
                  <a:pt x="3" y="140"/>
                  <a:pt x="1" y="137"/>
                </a:cubicBezTo>
                <a:cubicBezTo>
                  <a:pt x="0" y="136"/>
                  <a:pt x="0" y="133"/>
                  <a:pt x="1" y="131"/>
                </a:cubicBezTo>
                <a:cubicBezTo>
                  <a:pt x="36" y="67"/>
                  <a:pt x="36" y="67"/>
                  <a:pt x="36" y="67"/>
                </a:cubicBezTo>
                <a:cubicBezTo>
                  <a:pt x="15" y="67"/>
                  <a:pt x="15" y="67"/>
                  <a:pt x="15" y="67"/>
                </a:cubicBezTo>
                <a:cubicBezTo>
                  <a:pt x="12" y="67"/>
                  <a:pt x="10" y="64"/>
                  <a:pt x="10" y="61"/>
                </a:cubicBezTo>
                <a:cubicBezTo>
                  <a:pt x="10" y="60"/>
                  <a:pt x="10" y="59"/>
                  <a:pt x="11" y="58"/>
                </a:cubicBezTo>
                <a:cubicBezTo>
                  <a:pt x="49" y="3"/>
                  <a:pt x="49" y="3"/>
                  <a:pt x="49" y="3"/>
                </a:cubicBezTo>
                <a:cubicBezTo>
                  <a:pt x="50" y="1"/>
                  <a:pt x="52" y="1"/>
                  <a:pt x="54" y="1"/>
                </a:cubicBezTo>
                <a:cubicBezTo>
                  <a:pt x="54" y="0"/>
                  <a:pt x="54" y="0"/>
                  <a:pt x="54" y="0"/>
                </a:cubicBezTo>
                <a:cubicBezTo>
                  <a:pt x="111" y="0"/>
                  <a:pt x="111" y="0"/>
                  <a:pt x="111" y="0"/>
                </a:cubicBezTo>
                <a:cubicBezTo>
                  <a:pt x="114" y="0"/>
                  <a:pt x="116" y="3"/>
                  <a:pt x="116" y="6"/>
                </a:cubicBezTo>
                <a:cubicBezTo>
                  <a:pt x="116" y="7"/>
                  <a:pt x="115" y="9"/>
                  <a:pt x="114" y="10"/>
                </a:cubicBezTo>
                <a:cubicBezTo>
                  <a:pt x="75" y="56"/>
                  <a:pt x="75" y="56"/>
                  <a:pt x="75" y="56"/>
                </a:cubicBezTo>
                <a:close/>
                <a:moveTo>
                  <a:pt x="81" y="67"/>
                </a:moveTo>
                <a:cubicBezTo>
                  <a:pt x="81" y="67"/>
                  <a:pt x="81" y="67"/>
                  <a:pt x="81" y="67"/>
                </a:cubicBezTo>
                <a:cubicBezTo>
                  <a:pt x="63" y="67"/>
                  <a:pt x="63" y="67"/>
                  <a:pt x="63" y="67"/>
                </a:cubicBezTo>
                <a:cubicBezTo>
                  <a:pt x="63" y="67"/>
                  <a:pt x="63" y="67"/>
                  <a:pt x="63" y="67"/>
                </a:cubicBezTo>
                <a:cubicBezTo>
                  <a:pt x="62" y="67"/>
                  <a:pt x="61" y="66"/>
                  <a:pt x="60" y="65"/>
                </a:cubicBezTo>
                <a:cubicBezTo>
                  <a:pt x="57" y="63"/>
                  <a:pt x="57" y="60"/>
                  <a:pt x="59" y="58"/>
                </a:cubicBezTo>
                <a:cubicBezTo>
                  <a:pt x="99" y="11"/>
                  <a:pt x="99" y="11"/>
                  <a:pt x="99" y="11"/>
                </a:cubicBezTo>
                <a:cubicBezTo>
                  <a:pt x="57" y="11"/>
                  <a:pt x="57" y="11"/>
                  <a:pt x="57" y="11"/>
                </a:cubicBezTo>
                <a:cubicBezTo>
                  <a:pt x="26" y="56"/>
                  <a:pt x="26" y="56"/>
                  <a:pt x="26" y="56"/>
                </a:cubicBezTo>
                <a:cubicBezTo>
                  <a:pt x="45" y="56"/>
                  <a:pt x="45" y="56"/>
                  <a:pt x="45" y="56"/>
                </a:cubicBezTo>
                <a:cubicBezTo>
                  <a:pt x="45" y="56"/>
                  <a:pt x="45" y="56"/>
                  <a:pt x="45" y="56"/>
                </a:cubicBezTo>
                <a:cubicBezTo>
                  <a:pt x="46" y="56"/>
                  <a:pt x="47" y="56"/>
                  <a:pt x="48" y="56"/>
                </a:cubicBezTo>
                <a:cubicBezTo>
                  <a:pt x="51" y="58"/>
                  <a:pt x="52" y="61"/>
                  <a:pt x="50" y="64"/>
                </a:cubicBezTo>
                <a:cubicBezTo>
                  <a:pt x="23" y="113"/>
                  <a:pt x="23" y="113"/>
                  <a:pt x="23" y="113"/>
                </a:cubicBezTo>
                <a:cubicBezTo>
                  <a:pt x="81" y="67"/>
                  <a:pt x="81" y="67"/>
                  <a:pt x="8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p>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9"/>
          <p:cNvSpPr>
            <a:spLocks noEditPoints="1"/>
          </p:cNvSpPr>
          <p:nvPr/>
        </p:nvSpPr>
        <p:spPr bwMode="auto">
          <a:xfrm>
            <a:off x="1018787" y="3228855"/>
            <a:ext cx="267099" cy="269686"/>
          </a:xfrm>
          <a:custGeom>
            <a:avLst/>
            <a:gdLst>
              <a:gd name="T0" fmla="*/ 116 w 140"/>
              <a:gd name="T1" fmla="*/ 2 h 141"/>
              <a:gd name="T2" fmla="*/ 122 w 140"/>
              <a:gd name="T3" fmla="*/ 3 h 141"/>
              <a:gd name="T4" fmla="*/ 122 w 140"/>
              <a:gd name="T5" fmla="*/ 3 h 141"/>
              <a:gd name="T6" fmla="*/ 138 w 140"/>
              <a:gd name="T7" fmla="*/ 19 h 141"/>
              <a:gd name="T8" fmla="*/ 138 w 140"/>
              <a:gd name="T9" fmla="*/ 19 h 141"/>
              <a:gd name="T10" fmla="*/ 139 w 140"/>
              <a:gd name="T11" fmla="*/ 25 h 141"/>
              <a:gd name="T12" fmla="*/ 118 w 140"/>
              <a:gd name="T13" fmla="*/ 43 h 141"/>
              <a:gd name="T14" fmla="*/ 103 w 140"/>
              <a:gd name="T15" fmla="*/ 46 h 141"/>
              <a:gd name="T16" fmla="*/ 99 w 140"/>
              <a:gd name="T17" fmla="*/ 102 h 141"/>
              <a:gd name="T18" fmla="*/ 69 w 140"/>
              <a:gd name="T19" fmla="*/ 115 h 141"/>
              <a:gd name="T20" fmla="*/ 26 w 140"/>
              <a:gd name="T21" fmla="*/ 72 h 141"/>
              <a:gd name="T22" fmla="*/ 69 w 140"/>
              <a:gd name="T23" fmla="*/ 29 h 141"/>
              <a:gd name="T24" fmla="*/ 100 w 140"/>
              <a:gd name="T25" fmla="*/ 33 h 141"/>
              <a:gd name="T26" fmla="*/ 98 w 140"/>
              <a:gd name="T27" fmla="*/ 20 h 141"/>
              <a:gd name="T28" fmla="*/ 124 w 140"/>
              <a:gd name="T29" fmla="*/ 55 h 141"/>
              <a:gd name="T30" fmla="*/ 135 w 140"/>
              <a:gd name="T31" fmla="*/ 52 h 141"/>
              <a:gd name="T32" fmla="*/ 138 w 140"/>
              <a:gd name="T33" fmla="*/ 72 h 141"/>
              <a:gd name="T34" fmla="*/ 69 w 140"/>
              <a:gd name="T35" fmla="*/ 141 h 141"/>
              <a:gd name="T36" fmla="*/ 0 w 140"/>
              <a:gd name="T37" fmla="*/ 72 h 141"/>
              <a:gd name="T38" fmla="*/ 69 w 140"/>
              <a:gd name="T39" fmla="*/ 3 h 141"/>
              <a:gd name="T40" fmla="*/ 89 w 140"/>
              <a:gd name="T41" fmla="*/ 6 h 141"/>
              <a:gd name="T42" fmla="*/ 86 w 140"/>
              <a:gd name="T43" fmla="*/ 16 h 141"/>
              <a:gd name="T44" fmla="*/ 69 w 140"/>
              <a:gd name="T45" fmla="*/ 14 h 141"/>
              <a:gd name="T46" fmla="*/ 11 w 140"/>
              <a:gd name="T47" fmla="*/ 72 h 141"/>
              <a:gd name="T48" fmla="*/ 69 w 140"/>
              <a:gd name="T49" fmla="*/ 130 h 141"/>
              <a:gd name="T50" fmla="*/ 127 w 140"/>
              <a:gd name="T51" fmla="*/ 72 h 141"/>
              <a:gd name="T52" fmla="*/ 124 w 140"/>
              <a:gd name="T53" fmla="*/ 55 h 141"/>
              <a:gd name="T54" fmla="*/ 69 w 140"/>
              <a:gd name="T55" fmla="*/ 52 h 141"/>
              <a:gd name="T56" fmla="*/ 90 w 140"/>
              <a:gd name="T57" fmla="*/ 43 h 141"/>
              <a:gd name="T58" fmla="*/ 43 w 140"/>
              <a:gd name="T59" fmla="*/ 46 h 141"/>
              <a:gd name="T60" fmla="*/ 43 w 140"/>
              <a:gd name="T61" fmla="*/ 46 h 141"/>
              <a:gd name="T62" fmla="*/ 43 w 140"/>
              <a:gd name="T63" fmla="*/ 98 h 141"/>
              <a:gd name="T64" fmla="*/ 94 w 140"/>
              <a:gd name="T65" fmla="*/ 98 h 141"/>
              <a:gd name="T66" fmla="*/ 105 w 140"/>
              <a:gd name="T67" fmla="*/ 72 h 141"/>
              <a:gd name="T68" fmla="*/ 86 w 140"/>
              <a:gd name="T69" fmla="*/ 62 h 141"/>
              <a:gd name="T70" fmla="*/ 83 w 140"/>
              <a:gd name="T71" fmla="*/ 86 h 141"/>
              <a:gd name="T72" fmla="*/ 69 w 140"/>
              <a:gd name="T73" fmla="*/ 92 h 141"/>
              <a:gd name="T74" fmla="*/ 55 w 140"/>
              <a:gd name="T75" fmla="*/ 86 h 141"/>
              <a:gd name="T76" fmla="*/ 55 w 140"/>
              <a:gd name="T77" fmla="*/ 58 h 141"/>
              <a:gd name="T78" fmla="*/ 69 w 140"/>
              <a:gd name="T79" fmla="*/ 52 h 141"/>
              <a:gd name="T80" fmla="*/ 73 w 140"/>
              <a:gd name="T81" fmla="*/ 60 h 141"/>
              <a:gd name="T82" fmla="*/ 60 w 140"/>
              <a:gd name="T83" fmla="*/ 63 h 141"/>
              <a:gd name="T84" fmla="*/ 56 w 140"/>
              <a:gd name="T85" fmla="*/ 72 h 141"/>
              <a:gd name="T86" fmla="*/ 69 w 140"/>
              <a:gd name="T87" fmla="*/ 85 h 141"/>
              <a:gd name="T88" fmla="*/ 78 w 140"/>
              <a:gd name="T89" fmla="*/ 81 h 141"/>
              <a:gd name="T90" fmla="*/ 81 w 140"/>
              <a:gd name="T91" fmla="*/ 68 h 141"/>
              <a:gd name="T92" fmla="*/ 65 w 140"/>
              <a:gd name="T93" fmla="*/ 76 h 141"/>
              <a:gd name="T94" fmla="*/ 73 w 140"/>
              <a:gd name="T95" fmla="*/ 60 h 141"/>
              <a:gd name="T96" fmla="*/ 117 w 140"/>
              <a:gd name="T97" fmla="*/ 10 h 141"/>
              <a:gd name="T98" fmla="*/ 106 w 140"/>
              <a:gd name="T99" fmla="*/ 30 h 141"/>
              <a:gd name="T100" fmla="*/ 117 w 140"/>
              <a:gd name="T101" fmla="*/ 10 h 141"/>
              <a:gd name="T102" fmla="*/ 123 w 140"/>
              <a:gd name="T103" fmla="*/ 22 h 141"/>
              <a:gd name="T104" fmla="*/ 118 w 140"/>
              <a:gd name="T105" fmla="*/ 37 h 141"/>
              <a:gd name="T106" fmla="*/ 123 w 140"/>
              <a:gd name="T107" fmla="*/ 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0" h="141">
                <a:moveTo>
                  <a:pt x="98" y="20"/>
                </a:moveTo>
                <a:cubicBezTo>
                  <a:pt x="116" y="2"/>
                  <a:pt x="116" y="2"/>
                  <a:pt x="116" y="2"/>
                </a:cubicBezTo>
                <a:cubicBezTo>
                  <a:pt x="118" y="0"/>
                  <a:pt x="120" y="0"/>
                  <a:pt x="121" y="2"/>
                </a:cubicBezTo>
                <a:cubicBezTo>
                  <a:pt x="121" y="2"/>
                  <a:pt x="122" y="3"/>
                  <a:pt x="122" y="3"/>
                </a:cubicBezTo>
                <a:cubicBezTo>
                  <a:pt x="122" y="3"/>
                  <a:pt x="122" y="3"/>
                  <a:pt x="122" y="3"/>
                </a:cubicBezTo>
                <a:cubicBezTo>
                  <a:pt x="122" y="3"/>
                  <a:pt x="122" y="3"/>
                  <a:pt x="122" y="3"/>
                </a:cubicBezTo>
                <a:cubicBezTo>
                  <a:pt x="125" y="16"/>
                  <a:pt x="125" y="16"/>
                  <a:pt x="125" y="16"/>
                </a:cubicBezTo>
                <a:cubicBezTo>
                  <a:pt x="138" y="19"/>
                  <a:pt x="138" y="19"/>
                  <a:pt x="138" y="19"/>
                </a:cubicBezTo>
                <a:cubicBezTo>
                  <a:pt x="138" y="19"/>
                  <a:pt x="138" y="19"/>
                  <a:pt x="138" y="19"/>
                </a:cubicBezTo>
                <a:cubicBezTo>
                  <a:pt x="138" y="19"/>
                  <a:pt x="138" y="19"/>
                  <a:pt x="138" y="19"/>
                </a:cubicBezTo>
                <a:cubicBezTo>
                  <a:pt x="138" y="19"/>
                  <a:pt x="139" y="19"/>
                  <a:pt x="139" y="20"/>
                </a:cubicBezTo>
                <a:cubicBezTo>
                  <a:pt x="140" y="21"/>
                  <a:pt x="140" y="23"/>
                  <a:pt x="139" y="25"/>
                </a:cubicBezTo>
                <a:cubicBezTo>
                  <a:pt x="121" y="43"/>
                  <a:pt x="121" y="43"/>
                  <a:pt x="121" y="43"/>
                </a:cubicBezTo>
                <a:cubicBezTo>
                  <a:pt x="120" y="43"/>
                  <a:pt x="119" y="44"/>
                  <a:pt x="118" y="43"/>
                </a:cubicBezTo>
                <a:cubicBezTo>
                  <a:pt x="108" y="41"/>
                  <a:pt x="108" y="41"/>
                  <a:pt x="108" y="41"/>
                </a:cubicBezTo>
                <a:cubicBezTo>
                  <a:pt x="103" y="46"/>
                  <a:pt x="103" y="46"/>
                  <a:pt x="103" y="46"/>
                </a:cubicBezTo>
                <a:cubicBezTo>
                  <a:pt x="108" y="53"/>
                  <a:pt x="112" y="62"/>
                  <a:pt x="112" y="72"/>
                </a:cubicBezTo>
                <a:cubicBezTo>
                  <a:pt x="112" y="84"/>
                  <a:pt x="107" y="95"/>
                  <a:pt x="99" y="102"/>
                </a:cubicBezTo>
                <a:cubicBezTo>
                  <a:pt x="99" y="102"/>
                  <a:pt x="99" y="102"/>
                  <a:pt x="99" y="102"/>
                </a:cubicBezTo>
                <a:cubicBezTo>
                  <a:pt x="91" y="110"/>
                  <a:pt x="81" y="115"/>
                  <a:pt x="69" y="115"/>
                </a:cubicBezTo>
                <a:cubicBezTo>
                  <a:pt x="57" y="115"/>
                  <a:pt x="46" y="110"/>
                  <a:pt x="39" y="102"/>
                </a:cubicBezTo>
                <a:cubicBezTo>
                  <a:pt x="31" y="95"/>
                  <a:pt x="26" y="84"/>
                  <a:pt x="26" y="72"/>
                </a:cubicBezTo>
                <a:cubicBezTo>
                  <a:pt x="26" y="60"/>
                  <a:pt x="31" y="50"/>
                  <a:pt x="39" y="42"/>
                </a:cubicBezTo>
                <a:cubicBezTo>
                  <a:pt x="46" y="34"/>
                  <a:pt x="57" y="29"/>
                  <a:pt x="69" y="29"/>
                </a:cubicBezTo>
                <a:cubicBezTo>
                  <a:pt x="79" y="29"/>
                  <a:pt x="88" y="33"/>
                  <a:pt x="95" y="38"/>
                </a:cubicBezTo>
                <a:cubicBezTo>
                  <a:pt x="100" y="33"/>
                  <a:pt x="100" y="33"/>
                  <a:pt x="100" y="33"/>
                </a:cubicBezTo>
                <a:cubicBezTo>
                  <a:pt x="98" y="23"/>
                  <a:pt x="98" y="23"/>
                  <a:pt x="98" y="23"/>
                </a:cubicBezTo>
                <a:cubicBezTo>
                  <a:pt x="97" y="22"/>
                  <a:pt x="98" y="21"/>
                  <a:pt x="98" y="20"/>
                </a:cubicBezTo>
                <a:close/>
                <a:moveTo>
                  <a:pt x="124" y="55"/>
                </a:moveTo>
                <a:cubicBezTo>
                  <a:pt x="124" y="55"/>
                  <a:pt x="124" y="55"/>
                  <a:pt x="124" y="55"/>
                </a:cubicBezTo>
                <a:cubicBezTo>
                  <a:pt x="124" y="52"/>
                  <a:pt x="125" y="49"/>
                  <a:pt x="128" y="48"/>
                </a:cubicBezTo>
                <a:cubicBezTo>
                  <a:pt x="131" y="47"/>
                  <a:pt x="134" y="49"/>
                  <a:pt x="135" y="52"/>
                </a:cubicBezTo>
                <a:cubicBezTo>
                  <a:pt x="136" y="55"/>
                  <a:pt x="137" y="58"/>
                  <a:pt x="137" y="62"/>
                </a:cubicBezTo>
                <a:cubicBezTo>
                  <a:pt x="138" y="65"/>
                  <a:pt x="138" y="69"/>
                  <a:pt x="138" y="72"/>
                </a:cubicBezTo>
                <a:cubicBezTo>
                  <a:pt x="138" y="91"/>
                  <a:pt x="130" y="108"/>
                  <a:pt x="118" y="121"/>
                </a:cubicBezTo>
                <a:cubicBezTo>
                  <a:pt x="105" y="133"/>
                  <a:pt x="88" y="141"/>
                  <a:pt x="69" y="141"/>
                </a:cubicBezTo>
                <a:cubicBezTo>
                  <a:pt x="50" y="141"/>
                  <a:pt x="33" y="133"/>
                  <a:pt x="20" y="121"/>
                </a:cubicBezTo>
                <a:cubicBezTo>
                  <a:pt x="8" y="108"/>
                  <a:pt x="0" y="91"/>
                  <a:pt x="0" y="72"/>
                </a:cubicBezTo>
                <a:cubicBezTo>
                  <a:pt x="0" y="53"/>
                  <a:pt x="8" y="36"/>
                  <a:pt x="20" y="23"/>
                </a:cubicBezTo>
                <a:cubicBezTo>
                  <a:pt x="33" y="11"/>
                  <a:pt x="50" y="3"/>
                  <a:pt x="69" y="3"/>
                </a:cubicBezTo>
                <a:cubicBezTo>
                  <a:pt x="72" y="3"/>
                  <a:pt x="76" y="3"/>
                  <a:pt x="79" y="4"/>
                </a:cubicBezTo>
                <a:cubicBezTo>
                  <a:pt x="82" y="4"/>
                  <a:pt x="86" y="5"/>
                  <a:pt x="89" y="6"/>
                </a:cubicBezTo>
                <a:cubicBezTo>
                  <a:pt x="92" y="7"/>
                  <a:pt x="93" y="10"/>
                  <a:pt x="93" y="13"/>
                </a:cubicBezTo>
                <a:cubicBezTo>
                  <a:pt x="92" y="16"/>
                  <a:pt x="89" y="17"/>
                  <a:pt x="86" y="16"/>
                </a:cubicBezTo>
                <a:cubicBezTo>
                  <a:pt x="83" y="16"/>
                  <a:pt x="80" y="15"/>
                  <a:pt x="77" y="15"/>
                </a:cubicBezTo>
                <a:cubicBezTo>
                  <a:pt x="75" y="14"/>
                  <a:pt x="72" y="14"/>
                  <a:pt x="69" y="14"/>
                </a:cubicBezTo>
                <a:cubicBezTo>
                  <a:pt x="53" y="14"/>
                  <a:pt x="38" y="21"/>
                  <a:pt x="28" y="31"/>
                </a:cubicBezTo>
                <a:cubicBezTo>
                  <a:pt x="17" y="42"/>
                  <a:pt x="11" y="56"/>
                  <a:pt x="11" y="72"/>
                </a:cubicBezTo>
                <a:cubicBezTo>
                  <a:pt x="11" y="88"/>
                  <a:pt x="17" y="103"/>
                  <a:pt x="28" y="113"/>
                </a:cubicBezTo>
                <a:cubicBezTo>
                  <a:pt x="38" y="124"/>
                  <a:pt x="53" y="130"/>
                  <a:pt x="69" y="130"/>
                </a:cubicBezTo>
                <a:cubicBezTo>
                  <a:pt x="85" y="130"/>
                  <a:pt x="99" y="124"/>
                  <a:pt x="110" y="113"/>
                </a:cubicBezTo>
                <a:cubicBezTo>
                  <a:pt x="120" y="103"/>
                  <a:pt x="127" y="88"/>
                  <a:pt x="127" y="72"/>
                </a:cubicBezTo>
                <a:cubicBezTo>
                  <a:pt x="127" y="69"/>
                  <a:pt x="127" y="66"/>
                  <a:pt x="126" y="64"/>
                </a:cubicBezTo>
                <a:cubicBezTo>
                  <a:pt x="126" y="61"/>
                  <a:pt x="125" y="58"/>
                  <a:pt x="124" y="55"/>
                </a:cubicBezTo>
                <a:close/>
                <a:moveTo>
                  <a:pt x="69" y="52"/>
                </a:moveTo>
                <a:cubicBezTo>
                  <a:pt x="69" y="52"/>
                  <a:pt x="69" y="52"/>
                  <a:pt x="69" y="52"/>
                </a:cubicBezTo>
                <a:cubicBezTo>
                  <a:pt x="72" y="52"/>
                  <a:pt x="76" y="53"/>
                  <a:pt x="78" y="55"/>
                </a:cubicBezTo>
                <a:cubicBezTo>
                  <a:pt x="90" y="43"/>
                  <a:pt x="90" y="43"/>
                  <a:pt x="90" y="43"/>
                </a:cubicBezTo>
                <a:cubicBezTo>
                  <a:pt x="84" y="38"/>
                  <a:pt x="77" y="36"/>
                  <a:pt x="69" y="36"/>
                </a:cubicBezTo>
                <a:cubicBezTo>
                  <a:pt x="59" y="36"/>
                  <a:pt x="50" y="40"/>
                  <a:pt x="43" y="46"/>
                </a:cubicBezTo>
                <a:cubicBezTo>
                  <a:pt x="43" y="46"/>
                  <a:pt x="43" y="46"/>
                  <a:pt x="43" y="46"/>
                </a:cubicBezTo>
                <a:cubicBezTo>
                  <a:pt x="43" y="46"/>
                  <a:pt x="43" y="46"/>
                  <a:pt x="43" y="46"/>
                </a:cubicBezTo>
                <a:cubicBezTo>
                  <a:pt x="37" y="53"/>
                  <a:pt x="33" y="62"/>
                  <a:pt x="33" y="72"/>
                </a:cubicBezTo>
                <a:cubicBezTo>
                  <a:pt x="33" y="82"/>
                  <a:pt x="37" y="91"/>
                  <a:pt x="43" y="98"/>
                </a:cubicBezTo>
                <a:cubicBezTo>
                  <a:pt x="50" y="104"/>
                  <a:pt x="59" y="108"/>
                  <a:pt x="69" y="108"/>
                </a:cubicBezTo>
                <a:cubicBezTo>
                  <a:pt x="79" y="108"/>
                  <a:pt x="88" y="104"/>
                  <a:pt x="94" y="98"/>
                </a:cubicBezTo>
                <a:cubicBezTo>
                  <a:pt x="95" y="98"/>
                  <a:pt x="95" y="98"/>
                  <a:pt x="95" y="98"/>
                </a:cubicBezTo>
                <a:cubicBezTo>
                  <a:pt x="101" y="91"/>
                  <a:pt x="105" y="82"/>
                  <a:pt x="105" y="72"/>
                </a:cubicBezTo>
                <a:cubicBezTo>
                  <a:pt x="105" y="64"/>
                  <a:pt x="103" y="57"/>
                  <a:pt x="98" y="51"/>
                </a:cubicBezTo>
                <a:cubicBezTo>
                  <a:pt x="86" y="62"/>
                  <a:pt x="86" y="62"/>
                  <a:pt x="86" y="62"/>
                </a:cubicBezTo>
                <a:cubicBezTo>
                  <a:pt x="88" y="65"/>
                  <a:pt x="89" y="69"/>
                  <a:pt x="89" y="72"/>
                </a:cubicBezTo>
                <a:cubicBezTo>
                  <a:pt x="89" y="77"/>
                  <a:pt x="86" y="82"/>
                  <a:pt x="83" y="86"/>
                </a:cubicBezTo>
                <a:cubicBezTo>
                  <a:pt x="83" y="86"/>
                  <a:pt x="83" y="86"/>
                  <a:pt x="83" y="86"/>
                </a:cubicBezTo>
                <a:cubicBezTo>
                  <a:pt x="79" y="90"/>
                  <a:pt x="74" y="92"/>
                  <a:pt x="69" y="92"/>
                </a:cubicBezTo>
                <a:cubicBezTo>
                  <a:pt x="63" y="92"/>
                  <a:pt x="59" y="90"/>
                  <a:pt x="55" y="86"/>
                </a:cubicBezTo>
                <a:cubicBezTo>
                  <a:pt x="55" y="86"/>
                  <a:pt x="55" y="86"/>
                  <a:pt x="55" y="86"/>
                </a:cubicBezTo>
                <a:cubicBezTo>
                  <a:pt x="51" y="82"/>
                  <a:pt x="49" y="78"/>
                  <a:pt x="49" y="72"/>
                </a:cubicBezTo>
                <a:cubicBezTo>
                  <a:pt x="49" y="67"/>
                  <a:pt x="51" y="62"/>
                  <a:pt x="55" y="58"/>
                </a:cubicBezTo>
                <a:cubicBezTo>
                  <a:pt x="55" y="58"/>
                  <a:pt x="55" y="58"/>
                  <a:pt x="55" y="58"/>
                </a:cubicBezTo>
                <a:cubicBezTo>
                  <a:pt x="59" y="55"/>
                  <a:pt x="63" y="52"/>
                  <a:pt x="69" y="52"/>
                </a:cubicBezTo>
                <a:close/>
                <a:moveTo>
                  <a:pt x="73" y="60"/>
                </a:moveTo>
                <a:cubicBezTo>
                  <a:pt x="73" y="60"/>
                  <a:pt x="73" y="60"/>
                  <a:pt x="73" y="60"/>
                </a:cubicBezTo>
                <a:cubicBezTo>
                  <a:pt x="72" y="59"/>
                  <a:pt x="71" y="59"/>
                  <a:pt x="69" y="59"/>
                </a:cubicBezTo>
                <a:cubicBezTo>
                  <a:pt x="65" y="59"/>
                  <a:pt x="62" y="60"/>
                  <a:pt x="60" y="63"/>
                </a:cubicBezTo>
                <a:cubicBezTo>
                  <a:pt x="60" y="63"/>
                  <a:pt x="60" y="63"/>
                  <a:pt x="60" y="63"/>
                </a:cubicBezTo>
                <a:cubicBezTo>
                  <a:pt x="57" y="65"/>
                  <a:pt x="56" y="68"/>
                  <a:pt x="56" y="72"/>
                </a:cubicBezTo>
                <a:cubicBezTo>
                  <a:pt x="56" y="76"/>
                  <a:pt x="57" y="79"/>
                  <a:pt x="60" y="81"/>
                </a:cubicBezTo>
                <a:cubicBezTo>
                  <a:pt x="62" y="84"/>
                  <a:pt x="65" y="85"/>
                  <a:pt x="69" y="85"/>
                </a:cubicBezTo>
                <a:cubicBezTo>
                  <a:pt x="73" y="85"/>
                  <a:pt x="76" y="84"/>
                  <a:pt x="78" y="81"/>
                </a:cubicBezTo>
                <a:cubicBezTo>
                  <a:pt x="78" y="81"/>
                  <a:pt x="78" y="81"/>
                  <a:pt x="78" y="81"/>
                </a:cubicBezTo>
                <a:cubicBezTo>
                  <a:pt x="81" y="79"/>
                  <a:pt x="82" y="76"/>
                  <a:pt x="82" y="72"/>
                </a:cubicBezTo>
                <a:cubicBezTo>
                  <a:pt x="82" y="70"/>
                  <a:pt x="82" y="69"/>
                  <a:pt x="81" y="68"/>
                </a:cubicBezTo>
                <a:cubicBezTo>
                  <a:pt x="73" y="76"/>
                  <a:pt x="73" y="76"/>
                  <a:pt x="73" y="76"/>
                </a:cubicBezTo>
                <a:cubicBezTo>
                  <a:pt x="71" y="78"/>
                  <a:pt x="67" y="78"/>
                  <a:pt x="65" y="76"/>
                </a:cubicBezTo>
                <a:cubicBezTo>
                  <a:pt x="63" y="74"/>
                  <a:pt x="63" y="70"/>
                  <a:pt x="65" y="68"/>
                </a:cubicBezTo>
                <a:cubicBezTo>
                  <a:pt x="73" y="60"/>
                  <a:pt x="73" y="60"/>
                  <a:pt x="73" y="60"/>
                </a:cubicBezTo>
                <a:close/>
                <a:moveTo>
                  <a:pt x="117" y="10"/>
                </a:moveTo>
                <a:cubicBezTo>
                  <a:pt x="117" y="10"/>
                  <a:pt x="117" y="10"/>
                  <a:pt x="117" y="10"/>
                </a:cubicBezTo>
                <a:cubicBezTo>
                  <a:pt x="104" y="23"/>
                  <a:pt x="104" y="23"/>
                  <a:pt x="104" y="23"/>
                </a:cubicBezTo>
                <a:cubicBezTo>
                  <a:pt x="106" y="30"/>
                  <a:pt x="106" y="30"/>
                  <a:pt x="106" y="30"/>
                </a:cubicBezTo>
                <a:cubicBezTo>
                  <a:pt x="119" y="17"/>
                  <a:pt x="119" y="17"/>
                  <a:pt x="119" y="17"/>
                </a:cubicBezTo>
                <a:cubicBezTo>
                  <a:pt x="117" y="10"/>
                  <a:pt x="117" y="10"/>
                  <a:pt x="117" y="10"/>
                </a:cubicBezTo>
                <a:close/>
                <a:moveTo>
                  <a:pt x="123" y="22"/>
                </a:moveTo>
                <a:cubicBezTo>
                  <a:pt x="123" y="22"/>
                  <a:pt x="123" y="22"/>
                  <a:pt x="123" y="22"/>
                </a:cubicBezTo>
                <a:cubicBezTo>
                  <a:pt x="111" y="35"/>
                  <a:pt x="111" y="35"/>
                  <a:pt x="111" y="35"/>
                </a:cubicBezTo>
                <a:cubicBezTo>
                  <a:pt x="118" y="37"/>
                  <a:pt x="118" y="37"/>
                  <a:pt x="118" y="37"/>
                </a:cubicBezTo>
                <a:cubicBezTo>
                  <a:pt x="131" y="24"/>
                  <a:pt x="131" y="24"/>
                  <a:pt x="131" y="24"/>
                </a:cubicBezTo>
                <a:cubicBezTo>
                  <a:pt x="123" y="22"/>
                  <a:pt x="123" y="22"/>
                  <a:pt x="123"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p>
            <a:endParaRPr lang="zh-CN" altLang="en-US" sz="1800">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13"/>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1"/>
          <a:stretch>
            <a:fillRect/>
          </a:stretch>
        </p:blipFill>
        <p:spPr>
          <a:xfrm>
            <a:off x="4356100" y="1151890"/>
            <a:ext cx="2438400" cy="3181350"/>
          </a:xfrm>
          <a:prstGeom prst="rect">
            <a:avLst/>
          </a:prstGeom>
        </p:spPr>
      </p:pic>
      <p:pic>
        <p:nvPicPr>
          <p:cNvPr id="3" name="图片 2"/>
          <p:cNvPicPr>
            <a:picLocks noChangeAspect="1"/>
          </p:cNvPicPr>
          <p:nvPr/>
        </p:nvPicPr>
        <p:blipFill>
          <a:blip r:embed="rId2"/>
          <a:stretch>
            <a:fillRect/>
          </a:stretch>
        </p:blipFill>
        <p:spPr>
          <a:xfrm>
            <a:off x="6516370" y="1347470"/>
            <a:ext cx="2505075" cy="27908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80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22" presetClass="entr" presetSubtype="8" fill="hold" grpId="0" nodeType="withEffect">
                                  <p:stCondLst>
                                    <p:cond delay="110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12" presetClass="entr" presetSubtype="2" fill="hold" grpId="0" nodeType="withEffect">
                                  <p:stCondLst>
                                    <p:cond delay="110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p:tgtEl>
                                          <p:spTgt spid="7"/>
                                        </p:tgtEl>
                                        <p:attrNameLst>
                                          <p:attrName>ppt_x</p:attrName>
                                        </p:attrNameLst>
                                      </p:cBhvr>
                                      <p:tavLst>
                                        <p:tav tm="0">
                                          <p:val>
                                            <p:strVal val="#ppt_x+#ppt_w*1.125000"/>
                                          </p:val>
                                        </p:tav>
                                        <p:tav tm="100000">
                                          <p:val>
                                            <p:strVal val="#ppt_x"/>
                                          </p:val>
                                        </p:tav>
                                      </p:tavLst>
                                    </p:anim>
                                    <p:animEffect transition="in" filter="wipe(left)">
                                      <p:cBhvr>
                                        <p:cTn id="21" dur="500"/>
                                        <p:tgtEl>
                                          <p:spTgt spid="7"/>
                                        </p:tgtEl>
                                      </p:cBhvr>
                                    </p:animEffect>
                                  </p:childTnLst>
                                </p:cTn>
                              </p:par>
                              <p:par>
                                <p:cTn id="22" presetID="53" presetClass="entr" presetSubtype="16" fill="hold" grpId="0" nodeType="withEffect">
                                  <p:stCondLst>
                                    <p:cond delay="60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16" fill="hold" grpId="0" nodeType="withEffect">
                                  <p:stCondLst>
                                    <p:cond delay="80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par>
                                <p:cTn id="32" presetID="22" presetClass="entr" presetSubtype="8" fill="hold" grpId="0" nodeType="withEffect">
                                  <p:stCondLst>
                                    <p:cond delay="1100"/>
                                  </p:stCondLst>
                                  <p:childTnLst>
                                    <p:set>
                                      <p:cBhvr>
                                        <p:cTn id="33" dur="1" fill="hold">
                                          <p:stCondLst>
                                            <p:cond delay="0"/>
                                          </p:stCondLst>
                                        </p:cTn>
                                        <p:tgtEl>
                                          <p:spTgt spid="9"/>
                                        </p:tgtEl>
                                        <p:attrNameLst>
                                          <p:attrName>style.visibility</p:attrName>
                                        </p:attrNameLst>
                                      </p:cBhvr>
                                      <p:to>
                                        <p:strVal val="visible"/>
                                      </p:to>
                                    </p:set>
                                    <p:animEffect transition="in" filter="wipe(left)">
                                      <p:cBhvr>
                                        <p:cTn id="34" dur="500"/>
                                        <p:tgtEl>
                                          <p:spTgt spid="9"/>
                                        </p:tgtEl>
                                      </p:cBhvr>
                                    </p:animEffect>
                                  </p:childTnLst>
                                </p:cTn>
                              </p:par>
                              <p:par>
                                <p:cTn id="35" presetID="12" presetClass="entr" presetSubtype="2" fill="hold" grpId="0" nodeType="withEffect">
                                  <p:stCondLst>
                                    <p:cond delay="110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p:tgtEl>
                                          <p:spTgt spid="10"/>
                                        </p:tgtEl>
                                        <p:attrNameLst>
                                          <p:attrName>ppt_x</p:attrName>
                                        </p:attrNameLst>
                                      </p:cBhvr>
                                      <p:tavLst>
                                        <p:tav tm="0">
                                          <p:val>
                                            <p:strVal val="#ppt_x+#ppt_w*1.125000"/>
                                          </p:val>
                                        </p:tav>
                                        <p:tav tm="100000">
                                          <p:val>
                                            <p:strVal val="#ppt_x"/>
                                          </p:val>
                                        </p:tav>
                                      </p:tavLst>
                                    </p:anim>
                                    <p:animEffect transition="in" filter="wipe(left)">
                                      <p:cBhvr>
                                        <p:cTn id="3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9" grpId="0" animBg="1"/>
      <p:bldP spid="10" grpId="0"/>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562100" cy="368300"/>
          </a:xfrm>
          <a:prstGeom prst="rect">
            <a:avLst/>
          </a:prstGeom>
          <a:noFill/>
        </p:spPr>
        <p:txBody>
          <a:bodyPr wrap="none" rtlCol="0">
            <a:spAutoFit/>
          </a:bodyPr>
          <a:lstStyle/>
          <a:p>
            <a:pPr lvl="0" algn="l"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团队任务流程</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Freeform 5"/>
          <p:cNvSpPr/>
          <p:nvPr/>
        </p:nvSpPr>
        <p:spPr bwMode="auto">
          <a:xfrm>
            <a:off x="836307" y="2359845"/>
            <a:ext cx="1520291" cy="933450"/>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2">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2011078" y="1481165"/>
            <a:ext cx="1520291" cy="1812131"/>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1">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5"/>
          <p:cNvSpPr/>
          <p:nvPr/>
        </p:nvSpPr>
        <p:spPr bwMode="auto">
          <a:xfrm>
            <a:off x="3224472" y="1981228"/>
            <a:ext cx="1520291" cy="1312069"/>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2">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5"/>
          <p:cNvSpPr/>
          <p:nvPr/>
        </p:nvSpPr>
        <p:spPr bwMode="auto">
          <a:xfrm>
            <a:off x="4399242" y="1215646"/>
            <a:ext cx="1520291" cy="2077651"/>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1">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5"/>
          <p:cNvSpPr/>
          <p:nvPr/>
        </p:nvSpPr>
        <p:spPr bwMode="auto">
          <a:xfrm>
            <a:off x="5612635" y="1759770"/>
            <a:ext cx="1520291" cy="1533525"/>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2">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5"/>
          <p:cNvSpPr/>
          <p:nvPr/>
        </p:nvSpPr>
        <p:spPr bwMode="auto">
          <a:xfrm>
            <a:off x="6787406" y="2359845"/>
            <a:ext cx="1520291" cy="933450"/>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1">
              <a:alpha val="91000"/>
            </a:schemeClr>
          </a:solidFill>
          <a:ln>
            <a:noFill/>
          </a:ln>
        </p:spPr>
        <p:txBody>
          <a:bodyPr vert="horz" wrap="square" lIns="68580" tIns="34290" rIns="68580" bIns="34290" numCol="1" anchor="t" anchorCtr="0" compatLnSpc="1"/>
          <a:lstStyle/>
          <a:p>
            <a:endParaRPr lang="id-ID"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ectangle 26"/>
          <p:cNvSpPr/>
          <p:nvPr/>
        </p:nvSpPr>
        <p:spPr>
          <a:xfrm>
            <a:off x="5016558" y="1345101"/>
            <a:ext cx="285656" cy="300082"/>
          </a:xfrm>
          <a:prstGeom prst="rect">
            <a:avLst/>
          </a:prstGeom>
        </p:spPr>
        <p:txBody>
          <a:bodyPr wrap="none">
            <a:spAutoFit/>
          </a:bodyPr>
          <a:lstStyle/>
          <a:p>
            <a:pPr algn="ctr"/>
            <a:r>
              <a:rPr lang="en-AU"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4</a:t>
            </a:r>
            <a:endParaRPr lang="en-US"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27"/>
          <p:cNvSpPr/>
          <p:nvPr/>
        </p:nvSpPr>
        <p:spPr>
          <a:xfrm>
            <a:off x="3841788" y="2110229"/>
            <a:ext cx="285656" cy="300082"/>
          </a:xfrm>
          <a:prstGeom prst="rect">
            <a:avLst/>
          </a:prstGeom>
        </p:spPr>
        <p:txBody>
          <a:bodyPr wrap="none">
            <a:spAutoFit/>
          </a:bodyPr>
          <a:lstStyle/>
          <a:p>
            <a:pPr algn="ctr"/>
            <a:r>
              <a:rPr lang="en-AU"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3</a:t>
            </a:r>
            <a:endParaRPr lang="en-US"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Rectangle 28"/>
          <p:cNvSpPr/>
          <p:nvPr/>
        </p:nvSpPr>
        <p:spPr>
          <a:xfrm>
            <a:off x="6229952" y="1928867"/>
            <a:ext cx="285656" cy="300082"/>
          </a:xfrm>
          <a:prstGeom prst="rect">
            <a:avLst/>
          </a:prstGeom>
        </p:spPr>
        <p:txBody>
          <a:bodyPr wrap="none">
            <a:spAutoFit/>
          </a:bodyPr>
          <a:lstStyle/>
          <a:p>
            <a:pPr algn="ctr"/>
            <a:r>
              <a:rPr lang="en-AU"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5</a:t>
            </a:r>
            <a:endParaRPr lang="en-AU"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29"/>
          <p:cNvSpPr/>
          <p:nvPr/>
        </p:nvSpPr>
        <p:spPr>
          <a:xfrm>
            <a:off x="7404722" y="2457505"/>
            <a:ext cx="285656" cy="300082"/>
          </a:xfrm>
          <a:prstGeom prst="rect">
            <a:avLst/>
          </a:prstGeom>
        </p:spPr>
        <p:txBody>
          <a:bodyPr wrap="none">
            <a:spAutoFit/>
          </a:bodyPr>
          <a:lstStyle/>
          <a:p>
            <a:pPr lvl="0" algn="ctr"/>
            <a:r>
              <a:rPr lang="en-AU" sz="13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a:t>
            </a:r>
            <a:endParaRPr lang="en-US" sz="13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ectangle 30"/>
          <p:cNvSpPr/>
          <p:nvPr/>
        </p:nvSpPr>
        <p:spPr>
          <a:xfrm>
            <a:off x="2628393" y="1586354"/>
            <a:ext cx="285656" cy="300082"/>
          </a:xfrm>
          <a:prstGeom prst="rect">
            <a:avLst/>
          </a:prstGeom>
        </p:spPr>
        <p:txBody>
          <a:bodyPr wrap="none">
            <a:spAutoFit/>
          </a:bodyPr>
          <a:lstStyle/>
          <a:p>
            <a:pPr algn="ctr"/>
            <a:r>
              <a:rPr lang="en-AU"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2</a:t>
            </a:r>
            <a:endParaRPr lang="en-US" sz="135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Rectangle 31"/>
          <p:cNvSpPr/>
          <p:nvPr/>
        </p:nvSpPr>
        <p:spPr>
          <a:xfrm>
            <a:off x="1453583" y="2478936"/>
            <a:ext cx="285656" cy="300082"/>
          </a:xfrm>
          <a:prstGeom prst="rect">
            <a:avLst/>
          </a:prstGeom>
        </p:spPr>
        <p:txBody>
          <a:bodyPr wrap="none">
            <a:spAutoFit/>
          </a:bodyPr>
          <a:lstStyle/>
          <a:p>
            <a:pPr algn="ctr"/>
            <a:r>
              <a:rPr lang="en-AU" sz="13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endParaRPr lang="en-US" sz="13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Text Placeholder 33"/>
          <p:cNvSpPr txBox="1"/>
          <p:nvPr/>
        </p:nvSpPr>
        <p:spPr>
          <a:xfrm>
            <a:off x="2509934"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选定分析题目</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Text Placeholder 33"/>
          <p:cNvSpPr txBox="1"/>
          <p:nvPr/>
        </p:nvSpPr>
        <p:spPr>
          <a:xfrm>
            <a:off x="1335123"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确定小组成员</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 Placeholder 33"/>
          <p:cNvSpPr txBox="1"/>
          <p:nvPr/>
        </p:nvSpPr>
        <p:spPr>
          <a:xfrm>
            <a:off x="4897463"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明确小组分工</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 Placeholder 33"/>
          <p:cNvSpPr txBox="1"/>
          <p:nvPr/>
        </p:nvSpPr>
        <p:spPr>
          <a:xfrm>
            <a:off x="3723328"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确定分析方向</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 Placeholder 33"/>
          <p:cNvSpPr txBox="1"/>
          <p:nvPr/>
        </p:nvSpPr>
        <p:spPr>
          <a:xfrm>
            <a:off x="7247638"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完成数据分析</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Text Placeholder 33"/>
          <p:cNvSpPr txBox="1"/>
          <p:nvPr/>
        </p:nvSpPr>
        <p:spPr>
          <a:xfrm>
            <a:off x="6111492" y="2949452"/>
            <a:ext cx="522577" cy="32360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AU" sz="750" dirty="0">
                <a:solidFill>
                  <a:schemeClr val="bg1"/>
                </a:solidFill>
                <a:latin typeface="Arial" panose="020B0604020202020204" pitchFamily="34" charset="0"/>
                <a:ea typeface="宋体" panose="02010600030101010101" pitchFamily="2" charset="-122"/>
                <a:cs typeface="+mn-ea"/>
                <a:sym typeface="Arial" panose="020B0604020202020204" pitchFamily="34" charset="0"/>
              </a:rPr>
              <a:t>开始数据分析</a:t>
            </a:r>
            <a:endParaRPr lang="en-AU" sz="75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Text Placeholder 32"/>
          <p:cNvSpPr txBox="1"/>
          <p:nvPr/>
        </p:nvSpPr>
        <p:spPr>
          <a:xfrm>
            <a:off x="1453902" y="3661058"/>
            <a:ext cx="6684656" cy="67904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en-US"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我们的团队任务流程就是三个成员为一个小组，共同研究程序的编写，张玮负责PPT的制作，徐伟豪主要负责程序的调试， 王昶负责答辩和报告</a:t>
            </a:r>
            <a:r>
              <a:rPr lang="zh-CN"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。当然，</a:t>
            </a:r>
            <a:r>
              <a:rPr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每个人在程序当中也有自己所感兴趣的侧重点，比方具体的问题分析，我们是先确定两个大家认同的问题进行分析，而后再由每位成员根据自己的想法提出一个比较新颖，可实现又有意思的问题，并由自己编写出来</a:t>
            </a:r>
            <a:r>
              <a:rPr lang="zh-CN"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sz="75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16"/>
          <p:cNvSpPr>
            <a:spLocks noEditPoints="1"/>
          </p:cNvSpPr>
          <p:nvPr/>
        </p:nvSpPr>
        <p:spPr bwMode="auto">
          <a:xfrm>
            <a:off x="797909" y="3625624"/>
            <a:ext cx="537214" cy="474073"/>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accent1"/>
          </a:solidFill>
          <a:ln>
            <a:noFill/>
          </a:ln>
        </p:spPr>
        <p:txBody>
          <a:bodyPr vert="horz" wrap="square" lIns="68580" tIns="34290" rIns="68580" bIns="34290" numCol="1" anchor="t" anchorCtr="0" compatLnSpc="1"/>
          <a:lstStyle/>
          <a:p>
            <a:endParaRPr lang="en-US" sz="135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矩形 24"/>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par>
                          <p:cTn id="14" fill="hold">
                            <p:stCondLst>
                              <p:cond delay="500"/>
                            </p:stCondLst>
                            <p:childTnLst>
                              <p:par>
                                <p:cTn id="15" presetID="22" presetClass="entr" presetSubtype="4" fill="hold" grpId="0"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down)">
                                      <p:cBhvr>
                                        <p:cTn id="17" dur="500"/>
                                        <p:tgtEl>
                                          <p:spTgt spid="17"/>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down)">
                                      <p:cBhvr>
                                        <p:cTn id="20" dur="500"/>
                                        <p:tgtEl>
                                          <p:spTgt spid="15"/>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par>
                          <p:cTn id="24" fill="hold">
                            <p:stCondLst>
                              <p:cond delay="1000"/>
                            </p:stCondLst>
                            <p:childTnLst>
                              <p:par>
                                <p:cTn id="25" presetID="22" presetClass="entr" presetSubtype="4"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down)">
                                      <p:cBhvr>
                                        <p:cTn id="30" dur="500"/>
                                        <p:tgtEl>
                                          <p:spTgt spid="20"/>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down)">
                                      <p:cBhvr>
                                        <p:cTn id="33" dur="500"/>
                                        <p:tgtEl>
                                          <p:spTgt spid="12"/>
                                        </p:tgtEl>
                                      </p:cBhvr>
                                    </p:animEffect>
                                  </p:childTnLst>
                                </p:cTn>
                              </p:par>
                            </p:childTnLst>
                          </p:cTn>
                        </p:par>
                        <p:par>
                          <p:cTn id="34" fill="hold">
                            <p:stCondLst>
                              <p:cond delay="1500"/>
                            </p:stCondLst>
                            <p:childTnLst>
                              <p:par>
                                <p:cTn id="35" presetID="22" presetClass="entr" presetSubtype="4"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wipe(down)">
                                      <p:cBhvr>
                                        <p:cTn id="40" dur="500"/>
                                        <p:tgtEl>
                                          <p:spTgt spid="1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down)">
                                      <p:cBhvr>
                                        <p:cTn id="43" dur="500"/>
                                        <p:tgtEl>
                                          <p:spTgt spid="11"/>
                                        </p:tgtEl>
                                      </p:cBhvr>
                                    </p:animEffect>
                                  </p:childTnLst>
                                </p:cTn>
                              </p:par>
                            </p:childTnLst>
                          </p:cTn>
                        </p:par>
                        <p:par>
                          <p:cTn id="44" fill="hold">
                            <p:stCondLst>
                              <p:cond delay="2000"/>
                            </p:stCondLst>
                            <p:childTnLst>
                              <p:par>
                                <p:cTn id="45" presetID="22" presetClass="entr" presetSubtype="4" fill="hold" grpId="0"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down)">
                                      <p:cBhvr>
                                        <p:cTn id="50" dur="500"/>
                                        <p:tgtEl>
                                          <p:spTgt spid="22"/>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wipe(down)">
                                      <p:cBhvr>
                                        <p:cTn id="53" dur="500"/>
                                        <p:tgtEl>
                                          <p:spTgt spid="13"/>
                                        </p:tgtEl>
                                      </p:cBhvr>
                                    </p:animEffect>
                                  </p:childTnLst>
                                </p:cTn>
                              </p:par>
                            </p:childTnLst>
                          </p:cTn>
                        </p:par>
                        <p:par>
                          <p:cTn id="54" fill="hold">
                            <p:stCondLst>
                              <p:cond delay="2500"/>
                            </p:stCondLst>
                            <p:childTnLst>
                              <p:par>
                                <p:cTn id="55" presetID="22" presetClass="entr" presetSubtype="4" fill="hold" grpId="0" nodeType="after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wipe(down)">
                                      <p:cBhvr>
                                        <p:cTn id="57" dur="500"/>
                                        <p:tgtEl>
                                          <p:spTgt spid="10"/>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wipe(down)">
                                      <p:cBhvr>
                                        <p:cTn id="60" dur="500"/>
                                        <p:tgtEl>
                                          <p:spTgt spid="14"/>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down)">
                                      <p:cBhvr>
                                        <p:cTn id="63" dur="500"/>
                                        <p:tgtEl>
                                          <p:spTgt spid="21"/>
                                        </p:tgtEl>
                                      </p:cBhvr>
                                    </p:animEffect>
                                  </p:childTnLst>
                                </p:cTn>
                              </p:par>
                            </p:childTnLst>
                          </p:cTn>
                        </p:par>
                        <p:par>
                          <p:cTn id="64" fill="hold">
                            <p:stCondLst>
                              <p:cond delay="3000"/>
                            </p:stCondLst>
                            <p:childTnLst>
                              <p:par>
                                <p:cTn id="65" presetID="10" presetClass="entr" presetSubtype="0" fill="hold" grpId="0" nodeType="after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bldLvl="0" animBg="1"/>
      <p:bldP spid="10" grpId="0" bldLvl="0" animBg="1"/>
      <p:bldP spid="11" grpId="0"/>
      <p:bldP spid="12" grpId="0"/>
      <p:bldP spid="13" grpId="0"/>
      <p:bldP spid="14" grpId="0"/>
      <p:bldP spid="15" grpId="0"/>
      <p:bldP spid="16" grpId="0"/>
      <p:bldP spid="17" grpId="0"/>
      <p:bldP spid="18" grpId="0"/>
      <p:bldP spid="19" grpId="0"/>
      <p:bldP spid="20" grpId="0"/>
      <p:bldP spid="21" grpId="0"/>
      <p:bldP spid="22"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erangel"/>
          <p:cNvPicPr>
            <a:picLocks noChangeAspect="1"/>
          </p:cNvPicPr>
          <p:nvPr/>
        </p:nvPicPr>
        <p:blipFill>
          <a:blip r:embed="rId1"/>
          <a:srcRect l="29753" r="12"/>
          <a:stretch>
            <a:fillRect/>
          </a:stretch>
        </p:blipFill>
        <p:spPr>
          <a:xfrm>
            <a:off x="0" y="0"/>
            <a:ext cx="3654425" cy="5203190"/>
          </a:xfrm>
          <a:prstGeom prst="rect">
            <a:avLst/>
          </a:prstGeom>
          <a:effectLst>
            <a:outerShdw blurRad="50800" dist="38100" algn="l" rotWithShape="0">
              <a:prstClr val="black">
                <a:alpha val="40000"/>
              </a:prstClr>
            </a:outerShdw>
          </a:effectLst>
        </p:spPr>
      </p:pic>
      <p:sp>
        <p:nvSpPr>
          <p:cNvPr id="6" name="椭圆 5"/>
          <p:cNvSpPr/>
          <p:nvPr/>
        </p:nvSpPr>
        <p:spPr>
          <a:xfrm>
            <a:off x="2789802" y="1782002"/>
            <a:ext cx="1567338"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4412155" y="1689986"/>
            <a:ext cx="4452221" cy="800100"/>
          </a:xfrm>
          <a:prstGeom prst="rect">
            <a:avLst/>
          </a:prstGeom>
          <a:noFill/>
          <a:effectLst/>
        </p:spPr>
        <p:txBody>
          <a:bodyPr wrap="square" lIns="72572" tIns="36286" rIns="72572" bIns="36286" rtlCol="0">
            <a:spAutoFit/>
          </a:bodyPr>
          <a:lstStyle/>
          <a:p>
            <a:pPr algn="ctr"/>
            <a:r>
              <a:rPr lang="zh-CN" altLang="en-US" sz="4725" b="1" dirty="0">
                <a:solidFill>
                  <a:schemeClr val="accent2"/>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数据分析</a:t>
            </a:r>
            <a:endParaRPr lang="zh-CN" altLang="en-US" sz="4725" b="1" dirty="0">
              <a:solidFill>
                <a:schemeClr val="accent2"/>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46" name="直接连接符 45"/>
          <p:cNvCxnSpPr/>
          <p:nvPr/>
        </p:nvCxnSpPr>
        <p:spPr>
          <a:xfrm>
            <a:off x="4616658" y="2573868"/>
            <a:ext cx="4043213"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3169669" y="2081224"/>
            <a:ext cx="847794" cy="922574"/>
            <a:chOff x="4873620" y="1965325"/>
            <a:chExt cx="269882" cy="293688"/>
          </a:xfrm>
          <a:solidFill>
            <a:schemeClr val="accent2"/>
          </a:solidFill>
          <a:effectLst>
            <a:outerShdw blurRad="50800" dist="38100" dir="5400000" algn="t" rotWithShape="0">
              <a:prstClr val="black">
                <a:alpha val="40000"/>
              </a:prstClr>
            </a:outerShdw>
          </a:effectLst>
        </p:grpSpPr>
        <p:sp>
          <p:nvSpPr>
            <p:cNvPr id="48"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down)">
                                      <p:cBhvr>
                                        <p:cTn id="13" dur="500"/>
                                        <p:tgtEl>
                                          <p:spTgt spid="47"/>
                                        </p:tgtEl>
                                      </p:cBhvr>
                                    </p:animEffect>
                                  </p:childTnLst>
                                </p:cTn>
                              </p:par>
                            </p:childTnLst>
                          </p:cTn>
                        </p:par>
                        <p:par>
                          <p:cTn id="14" fill="hold">
                            <p:stCondLst>
                              <p:cond delay="10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5"/>
                                        </p:tgtEl>
                                        <p:attrNameLst>
                                          <p:attrName>ppt_y</p:attrName>
                                        </p:attrNameLst>
                                      </p:cBhvr>
                                      <p:tavLst>
                                        <p:tav tm="0">
                                          <p:val>
                                            <p:strVal val="#ppt_y"/>
                                          </p:val>
                                        </p:tav>
                                        <p:tav tm="100000">
                                          <p:val>
                                            <p:strVal val="#ppt_y"/>
                                          </p:val>
                                        </p:tav>
                                      </p:tavLst>
                                    </p:anim>
                                    <p:anim calcmode="lin" valueType="num">
                                      <p:cBhvr>
                                        <p:cTn id="19"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5"/>
                                        </p:tgtEl>
                                      </p:cBhvr>
                                    </p:animEffect>
                                  </p:childTnLst>
                                </p:cTn>
                              </p:par>
                            </p:childTnLst>
                          </p:cTn>
                        </p:par>
                        <p:par>
                          <p:cTn id="22" fill="hold">
                            <p:stCondLst>
                              <p:cond delay="1649"/>
                            </p:stCondLst>
                            <p:childTnLst>
                              <p:par>
                                <p:cTn id="23" presetID="22" presetClass="entr" presetSubtype="8"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7682019" y="195037"/>
            <a:ext cx="1072730" cy="461665"/>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LOGO</a:t>
            </a:r>
            <a:endParaRPr kumimoji="0" lang="zh-CN" altLang="en-US" sz="2400" b="0"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p:cNvSpPr txBox="1"/>
          <p:nvPr/>
        </p:nvSpPr>
        <p:spPr>
          <a:xfrm>
            <a:off x="251520" y="187447"/>
            <a:ext cx="1097280" cy="368300"/>
          </a:xfrm>
          <a:prstGeom prst="rect">
            <a:avLst/>
          </a:prstGeom>
          <a:noFill/>
        </p:spPr>
        <p:txBody>
          <a:bodyPr wrap="none" rtlCol="0">
            <a:spAutoFit/>
          </a:bodyPr>
          <a:lstStyle/>
          <a:p>
            <a:pPr lvl="0" defTabSz="685800" fontAlgn="auto">
              <a:spcBef>
                <a:spcPts val="0"/>
              </a:spcBef>
              <a:spcAft>
                <a:spcPts val="0"/>
              </a:spcAft>
              <a:defRPr/>
            </a:pPr>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分析角度</a:t>
            </a:r>
            <a:endParaRPr kumimoji="0" lang="zh-CN" altLang="en-US" b="1" i="0" u="none" strike="noStrike" kern="1200" cap="none" spc="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任意多边形 4"/>
          <p:cNvSpPr/>
          <p:nvPr/>
        </p:nvSpPr>
        <p:spPr bwMode="auto">
          <a:xfrm rot="10800000">
            <a:off x="3493717" y="1766811"/>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1"/>
          </a:solidFill>
          <a:ln w="19050">
            <a:noFill/>
          </a:ln>
          <a:effectLst/>
        </p:spPr>
        <p:txBody>
          <a:bodyPr vert="horz" wrap="square" lIns="68580" tIns="34290" rIns="68580" bIns="34290" numCol="1" anchor="t" anchorCtr="0" compatLnSpc="1">
            <a:noAutofit/>
          </a:bodyPr>
          <a:lstStyle/>
          <a:p>
            <a:pPr defTabSz="913765">
              <a:defRPr/>
            </a:pPr>
            <a:endParaRPr lang="zh-CN" altLang="en-US" sz="135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任意多边形 5"/>
          <p:cNvSpPr/>
          <p:nvPr/>
        </p:nvSpPr>
        <p:spPr bwMode="auto">
          <a:xfrm rot="14400000">
            <a:off x="4402423" y="1998516"/>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2"/>
          </a:solidFill>
          <a:ln w="19050">
            <a:noFill/>
          </a:ln>
          <a:effectLst/>
        </p:spPr>
        <p:txBody>
          <a:bodyPr vert="horz" wrap="square" lIns="68580" tIns="34290" rIns="68580" bIns="34290" numCol="1" anchor="t" anchorCtr="0" compatLnSpc="1">
            <a:noAutofit/>
          </a:bodyPr>
          <a:lstStyle/>
          <a:p>
            <a:pPr defTabSz="913765">
              <a:defRPr/>
            </a:pPr>
            <a:endParaRPr lang="zh-CN" altLang="en-US" sz="135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nvSpPr>
        <p:spPr bwMode="auto">
          <a:xfrm rot="18000000">
            <a:off x="4675990" y="2897475"/>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1"/>
          </a:solidFill>
          <a:ln w="19050">
            <a:noFill/>
          </a:ln>
          <a:effectLst/>
        </p:spPr>
        <p:txBody>
          <a:bodyPr vert="horz" wrap="square" lIns="68580" tIns="34290" rIns="68580" bIns="34290" numCol="1" anchor="t" anchorCtr="0" compatLnSpc="1">
            <a:noAutofit/>
          </a:bodyPr>
          <a:lstStyle/>
          <a:p>
            <a:pPr defTabSz="913765">
              <a:defRPr/>
            </a:pPr>
            <a:endParaRPr lang="zh-CN" altLang="en-US" sz="135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7"/>
          <p:cNvSpPr/>
          <p:nvPr/>
        </p:nvSpPr>
        <p:spPr bwMode="auto">
          <a:xfrm rot="10800000" flipH="1" flipV="1">
            <a:off x="4039381" y="3572376"/>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2"/>
          </a:solidFill>
          <a:ln w="19050">
            <a:noFill/>
          </a:ln>
          <a:effectLst/>
        </p:spPr>
        <p:txBody>
          <a:bodyPr vert="horz" wrap="square" lIns="68580" tIns="34290" rIns="68580" bIns="34290" numCol="1" anchor="t" anchorCtr="0" compatLnSpc="1">
            <a:noAutofit/>
          </a:bodyPr>
          <a:lstStyle/>
          <a:p>
            <a:pPr defTabSz="913765">
              <a:defRPr/>
            </a:pPr>
            <a:endParaRPr lang="zh-CN" altLang="en-US" sz="1350" kern="0" dirty="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p:nvSpPr>
        <p:spPr bwMode="auto">
          <a:xfrm rot="14400000" flipH="1" flipV="1">
            <a:off x="3130675" y="3340671"/>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1"/>
          </a:solidFill>
          <a:ln w="19050">
            <a:noFill/>
          </a:ln>
          <a:effectLst/>
        </p:spPr>
        <p:txBody>
          <a:bodyPr vert="horz" wrap="square" lIns="68580" tIns="34290" rIns="68580" bIns="34290" numCol="1" anchor="t" anchorCtr="0" compatLnSpc="1">
            <a:noAutofit/>
          </a:bodyPr>
          <a:lstStyle/>
          <a:p>
            <a:pPr defTabSz="913765">
              <a:defRPr/>
            </a:pPr>
            <a:endParaRPr lang="zh-CN" altLang="en-US" sz="135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任意多边形 9"/>
          <p:cNvSpPr/>
          <p:nvPr/>
        </p:nvSpPr>
        <p:spPr bwMode="auto">
          <a:xfrm rot="18000000" flipH="1" flipV="1">
            <a:off x="2842822" y="2441711"/>
            <a:ext cx="1228715" cy="401493"/>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solidFill>
            <a:schemeClr val="accent2"/>
          </a:solidFill>
          <a:ln w="19050">
            <a:noFill/>
          </a:ln>
          <a:effectLst/>
        </p:spPr>
        <p:txBody>
          <a:bodyPr vert="horz" wrap="square" lIns="68580" tIns="34290" rIns="68580" bIns="34290" numCol="1" anchor="t" anchorCtr="0" compatLnSpc="1">
            <a:noAutofit/>
          </a:bodyPr>
          <a:lstStyle/>
          <a:p>
            <a:pPr defTabSz="913765">
              <a:defRPr/>
            </a:pPr>
            <a:endParaRPr lang="zh-CN" altLang="en-US" sz="135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0"/>
          <p:cNvSpPr/>
          <p:nvPr/>
        </p:nvSpPr>
        <p:spPr>
          <a:xfrm flipH="1" flipV="1">
            <a:off x="1151262" y="1844525"/>
            <a:ext cx="2116159" cy="478971"/>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cap="flat" cmpd="sng" algn="ctr">
            <a:solidFill>
              <a:srgbClr val="484547"/>
            </a:solidFill>
            <a:prstDash val="solid"/>
          </a:ln>
          <a:effectLst/>
        </p:spPr>
        <p:txBody>
          <a:bodyPr rtlCol="0" anchor="ctr"/>
          <a:lstStyle/>
          <a:p>
            <a:pPr algn="ctr" defTabSz="913765">
              <a:defRPr/>
            </a:pPr>
            <a:endParaRPr lang="zh-CN" alt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1"/>
          <p:cNvSpPr/>
          <p:nvPr/>
        </p:nvSpPr>
        <p:spPr>
          <a:xfrm flipH="1">
            <a:off x="1145179" y="3460392"/>
            <a:ext cx="2175741" cy="478971"/>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cap="flat" cmpd="sng" algn="ctr">
            <a:solidFill>
              <a:srgbClr val="00689A"/>
            </a:solidFill>
            <a:prstDash val="solid"/>
          </a:ln>
          <a:effectLst/>
        </p:spPr>
        <p:txBody>
          <a:bodyPr rtlCol="0" anchor="ctr"/>
          <a:lstStyle/>
          <a:p>
            <a:pPr algn="ctr" defTabSz="913765">
              <a:defRPr/>
            </a:pPr>
            <a:endParaRPr lang="zh-CN" alt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12"/>
          <p:cNvSpPr/>
          <p:nvPr/>
        </p:nvSpPr>
        <p:spPr>
          <a:xfrm flipV="1">
            <a:off x="5426868" y="1861196"/>
            <a:ext cx="2205113" cy="478971"/>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cap="flat" cmpd="sng" algn="ctr">
            <a:solidFill>
              <a:srgbClr val="00689A"/>
            </a:solidFill>
            <a:prstDash val="solid"/>
          </a:ln>
          <a:effectLst/>
        </p:spPr>
        <p:txBody>
          <a:bodyPr rtlCol="0" anchor="ctr"/>
          <a:lstStyle/>
          <a:p>
            <a:pPr algn="ctr" defTabSz="913765">
              <a:defRPr/>
            </a:pPr>
            <a:endParaRPr lang="zh-CN" altLang="en-US" sz="1350" kern="0">
              <a:solidFill>
                <a:srgbClr val="080808"/>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5" name="组合 14"/>
          <p:cNvGrpSpPr/>
          <p:nvPr/>
        </p:nvGrpSpPr>
        <p:grpSpPr>
          <a:xfrm>
            <a:off x="3879945" y="2373012"/>
            <a:ext cx="1028283" cy="1028283"/>
            <a:chOff x="4982373" y="2208496"/>
            <a:chExt cx="2227648" cy="2227648"/>
          </a:xfrm>
          <a:solidFill>
            <a:srgbClr val="AEC361"/>
          </a:solidFill>
          <a:effectLst/>
        </p:grpSpPr>
        <p:sp>
          <p:nvSpPr>
            <p:cNvPr id="16" name="椭圆 15"/>
            <p:cNvSpPr/>
            <p:nvPr/>
          </p:nvSpPr>
          <p:spPr>
            <a:xfrm>
              <a:off x="4982373" y="2208496"/>
              <a:ext cx="2227648" cy="2227648"/>
            </a:xfrm>
            <a:prstGeom prst="ellipse">
              <a:avLst/>
            </a:prstGeom>
            <a:solidFill>
              <a:schemeClr val="accent2"/>
            </a:solidFill>
            <a:ln w="25400" cap="flat" cmpd="sng" algn="ctr">
              <a:noFill/>
              <a:prstDash val="solid"/>
            </a:ln>
            <a:effectLst/>
          </p:spPr>
          <p:txBody>
            <a:bodyPr rtlCol="0" anchor="ctr"/>
            <a:lstStyle/>
            <a:p>
              <a:pPr algn="ctr" defTabSz="913765">
                <a:defRPr/>
              </a:pPr>
              <a:endParaRPr lang="zh-CN" altLang="en-US" sz="1350" kern="0">
                <a:solidFill>
                  <a:srgbClr val="564B45"/>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44"/>
            <p:cNvSpPr/>
            <p:nvPr/>
          </p:nvSpPr>
          <p:spPr bwMode="auto">
            <a:xfrm>
              <a:off x="7088071" y="3576989"/>
              <a:ext cx="19448" cy="27782"/>
            </a:xfrm>
            <a:custGeom>
              <a:avLst/>
              <a:gdLst>
                <a:gd name="T0" fmla="*/ 1 w 3"/>
                <a:gd name="T1" fmla="*/ 0 h 4"/>
                <a:gd name="T2" fmla="*/ 0 w 3"/>
                <a:gd name="T3" fmla="*/ 1 h 4"/>
                <a:gd name="T4" fmla="*/ 0 w 3"/>
                <a:gd name="T5" fmla="*/ 2 h 4"/>
                <a:gd name="T6" fmla="*/ 1 w 3"/>
                <a:gd name="T7" fmla="*/ 3 h 4"/>
                <a:gd name="T8" fmla="*/ 1 w 3"/>
                <a:gd name="T9" fmla="*/ 4 h 4"/>
                <a:gd name="T10" fmla="*/ 2 w 3"/>
                <a:gd name="T11" fmla="*/ 4 h 4"/>
                <a:gd name="T12" fmla="*/ 2 w 3"/>
                <a:gd name="T13" fmla="*/ 3 h 4"/>
                <a:gd name="T14" fmla="*/ 3 w 3"/>
                <a:gd name="T15" fmla="*/ 2 h 4"/>
                <a:gd name="T16" fmla="*/ 2 w 3"/>
                <a:gd name="T17" fmla="*/ 1 h 4"/>
                <a:gd name="T18" fmla="*/ 2 w 3"/>
                <a:gd name="T19" fmla="*/ 1 h 4"/>
                <a:gd name="T20" fmla="*/ 1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1" y="0"/>
                  </a:moveTo>
                  <a:cubicBezTo>
                    <a:pt x="0" y="1"/>
                    <a:pt x="0" y="1"/>
                    <a:pt x="0" y="1"/>
                  </a:cubicBezTo>
                  <a:cubicBezTo>
                    <a:pt x="0" y="2"/>
                    <a:pt x="0" y="2"/>
                    <a:pt x="0" y="2"/>
                  </a:cubicBezTo>
                  <a:cubicBezTo>
                    <a:pt x="0" y="2"/>
                    <a:pt x="0" y="3"/>
                    <a:pt x="1" y="3"/>
                  </a:cubicBezTo>
                  <a:cubicBezTo>
                    <a:pt x="1" y="4"/>
                    <a:pt x="1" y="4"/>
                    <a:pt x="1" y="4"/>
                  </a:cubicBezTo>
                  <a:cubicBezTo>
                    <a:pt x="2" y="4"/>
                    <a:pt x="2" y="4"/>
                    <a:pt x="2" y="4"/>
                  </a:cubicBezTo>
                  <a:cubicBezTo>
                    <a:pt x="2" y="3"/>
                    <a:pt x="2" y="3"/>
                    <a:pt x="2" y="3"/>
                  </a:cubicBezTo>
                  <a:cubicBezTo>
                    <a:pt x="3" y="3"/>
                    <a:pt x="3" y="3"/>
                    <a:pt x="3" y="2"/>
                  </a:cubicBezTo>
                  <a:cubicBezTo>
                    <a:pt x="3" y="2"/>
                    <a:pt x="2" y="2"/>
                    <a:pt x="2" y="1"/>
                  </a:cubicBezTo>
                  <a:cubicBezTo>
                    <a:pt x="2" y="1"/>
                    <a:pt x="2" y="1"/>
                    <a:pt x="2" y="1"/>
                  </a:cubicBezTo>
                  <a:cubicBezTo>
                    <a:pt x="2" y="1"/>
                    <a:pt x="1" y="1"/>
                    <a:pt x="1" y="0"/>
                  </a:cubicBezTo>
                </a:path>
              </a:pathLst>
            </a:custGeom>
            <a:grpFill/>
            <a:ln w="12700">
              <a:solidFill>
                <a:srgbClr val="484547">
                  <a:lumMod val="65000"/>
                </a:srgbClr>
              </a:solidFill>
              <a:round/>
            </a:ln>
          </p:spPr>
          <p:txBody>
            <a:bodyPr vert="horz" wrap="square" lIns="91440" tIns="45720" rIns="91440" bIns="45720" numCol="1" anchor="t" anchorCtr="0" compatLnSpc="1"/>
            <a:lstStyle/>
            <a:p>
              <a:pPr defTabSz="913765">
                <a:defRPr/>
              </a:pPr>
              <a:endParaRPr lang="zh-CN" altLang="en-US" sz="1350" kern="0">
                <a:solidFill>
                  <a:srgbClr val="56777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组合 1"/>
          <p:cNvGrpSpPr/>
          <p:nvPr/>
        </p:nvGrpSpPr>
        <p:grpSpPr>
          <a:xfrm>
            <a:off x="1079253" y="1097039"/>
            <a:ext cx="1764007" cy="944983"/>
            <a:chOff x="6382171" y="2195545"/>
            <a:chExt cx="1764007" cy="944983"/>
          </a:xfrm>
        </p:grpSpPr>
        <p:sp>
          <p:nvSpPr>
            <p:cNvPr id="19" name="TextBox 20"/>
            <p:cNvSpPr txBox="1"/>
            <p:nvPr/>
          </p:nvSpPr>
          <p:spPr bwMode="auto">
            <a:xfrm>
              <a:off x="6382171" y="2494098"/>
              <a:ext cx="1764007" cy="64643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defRPr/>
              </a:pP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地图中那些地方交火最激烈，通过数据分析出来，可以凭实力选择避开</a:t>
              </a:r>
              <a:r>
                <a:rPr lang="en-US" altLang="zh-CN" sz="900" dirty="0">
                  <a:solidFill>
                    <a:srgbClr val="484547"/>
                  </a:solidFill>
                  <a:latin typeface="Arial" panose="020B0604020202020204" pitchFamily="34" charset="0"/>
                  <a:ea typeface="微软雅黑" panose="020B0503020204020204" pitchFamily="34" charset="-122"/>
                  <a:sym typeface="Arial" panose="020B0604020202020204" pitchFamily="34" charset="0"/>
                </a:rPr>
                <a:t>or</a:t>
              </a: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进入</a:t>
              </a: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a:p>
              <a:pPr algn="ctr" defTabSz="913765">
                <a:defRPr/>
              </a:pP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9"/>
            <p:cNvSpPr txBox="1">
              <a:spLocks noChangeArrowheads="1"/>
            </p:cNvSpPr>
            <p:nvPr/>
          </p:nvSpPr>
          <p:spPr bwMode="auto">
            <a:xfrm>
              <a:off x="6382172" y="2195545"/>
              <a:ext cx="1764006"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zh-CN" altLang="zh-CN" sz="1400" dirty="0">
                  <a:solidFill>
                    <a:srgbClr val="484547"/>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危险地区</a:t>
              </a:r>
              <a:endParaRPr lang="zh-CN" altLang="zh-CN" sz="1400" dirty="0">
                <a:solidFill>
                  <a:srgbClr val="484547"/>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21" name="组合 1"/>
          <p:cNvGrpSpPr/>
          <p:nvPr/>
        </p:nvGrpSpPr>
        <p:grpSpPr>
          <a:xfrm>
            <a:off x="1079253" y="3128281"/>
            <a:ext cx="1764007" cy="815443"/>
            <a:chOff x="6382171" y="2186655"/>
            <a:chExt cx="1764007" cy="815443"/>
          </a:xfrm>
        </p:grpSpPr>
        <p:sp>
          <p:nvSpPr>
            <p:cNvPr id="22" name="TextBox 22"/>
            <p:cNvSpPr txBox="1"/>
            <p:nvPr/>
          </p:nvSpPr>
          <p:spPr bwMode="auto">
            <a:xfrm>
              <a:off x="6382171" y="2494098"/>
              <a:ext cx="1764007" cy="50800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defRPr/>
              </a:pP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通过数据分析出那些地方比较安全，刚跳下去不容易落地成盒</a:t>
              </a: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9"/>
            <p:cNvSpPr txBox="1">
              <a:spLocks noChangeArrowheads="1"/>
            </p:cNvSpPr>
            <p:nvPr/>
          </p:nvSpPr>
          <p:spPr bwMode="auto">
            <a:xfrm>
              <a:off x="6382172" y="2186655"/>
              <a:ext cx="1764006"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en-US" altLang="zh-CN" sz="1400" dirty="0">
                  <a:solidFill>
                    <a:schemeClr val="tx1">
                      <a:lumMod val="75000"/>
                      <a:lumOff val="25000"/>
                    </a:schemeClr>
                  </a:solidFill>
                  <a:latin typeface="Arial" panose="020B0604020202020204" pitchFamily="34" charset="0"/>
                  <a:ea typeface="宋体" panose="02010600030101010101" pitchFamily="2" charset="-122"/>
                  <a:cs typeface="宋体" panose="02010600030101010101" pitchFamily="2" charset="-122"/>
                  <a:sym typeface="Arial" panose="020B0604020202020204" pitchFamily="34" charset="0"/>
                </a:rPr>
                <a:t>“</a:t>
              </a:r>
              <a:r>
                <a:rPr lang="zh-CN" altLang="zh-CN" sz="1400" dirty="0">
                  <a:solidFill>
                    <a:schemeClr val="tx1">
                      <a:lumMod val="75000"/>
                      <a:lumOff val="25000"/>
                    </a:schemeClr>
                  </a:solidFill>
                  <a:latin typeface="Arial" panose="020B0604020202020204" pitchFamily="34" charset="0"/>
                  <a:ea typeface="宋体" panose="02010600030101010101" pitchFamily="2" charset="-122"/>
                  <a:cs typeface="宋体" panose="02010600030101010101" pitchFamily="2" charset="-122"/>
                  <a:sym typeface="Arial" panose="020B0604020202020204" pitchFamily="34" charset="0"/>
                </a:rPr>
                <a:t>安全屋</a:t>
              </a:r>
              <a:r>
                <a:rPr lang="en-US" altLang="zh-CN" sz="1400" dirty="0">
                  <a:solidFill>
                    <a:schemeClr val="tx1">
                      <a:lumMod val="75000"/>
                      <a:lumOff val="25000"/>
                    </a:schemeClr>
                  </a:solidFill>
                  <a:latin typeface="Arial" panose="020B0604020202020204" pitchFamily="34" charset="0"/>
                  <a:ea typeface="宋体" panose="02010600030101010101" pitchFamily="2" charset="-122"/>
                  <a:cs typeface="宋体" panose="02010600030101010101" pitchFamily="2" charset="-122"/>
                  <a:sym typeface="Arial" panose="020B0604020202020204" pitchFamily="34" charset="0"/>
                </a:rPr>
                <a:t>”</a:t>
              </a:r>
              <a:endParaRPr lang="en-US" altLang="zh-CN" sz="1400" dirty="0">
                <a:solidFill>
                  <a:schemeClr val="tx1">
                    <a:lumMod val="75000"/>
                    <a:lumOff val="25000"/>
                  </a:schemeClr>
                </a:solidFill>
                <a:latin typeface="Arial" panose="020B0604020202020204" pitchFamily="34" charset="0"/>
                <a:ea typeface="宋体" panose="02010600030101010101" pitchFamily="2" charset="-122"/>
                <a:cs typeface="宋体" panose="02010600030101010101" pitchFamily="2" charset="-122"/>
                <a:sym typeface="Arial" panose="020B0604020202020204" pitchFamily="34" charset="0"/>
              </a:endParaRPr>
            </a:p>
          </p:txBody>
        </p:sp>
      </p:grpSp>
      <p:grpSp>
        <p:nvGrpSpPr>
          <p:cNvPr id="24" name="组合 1"/>
          <p:cNvGrpSpPr/>
          <p:nvPr/>
        </p:nvGrpSpPr>
        <p:grpSpPr>
          <a:xfrm>
            <a:off x="5858702" y="1097039"/>
            <a:ext cx="1845310" cy="668020"/>
            <a:chOff x="6300891" y="2195545"/>
            <a:chExt cx="1845310" cy="668020"/>
          </a:xfrm>
        </p:grpSpPr>
        <p:sp>
          <p:nvSpPr>
            <p:cNvPr id="25" name="TextBox 20"/>
            <p:cNvSpPr txBox="1"/>
            <p:nvPr/>
          </p:nvSpPr>
          <p:spPr bwMode="auto">
            <a:xfrm>
              <a:off x="6300891" y="2493995"/>
              <a:ext cx="1845310" cy="36957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defRPr/>
              </a:pP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通过数据分析出，什么武器最受大众玩家喜爱，用起来最趁手</a:t>
              </a: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19"/>
            <p:cNvSpPr txBox="1">
              <a:spLocks noChangeArrowheads="1"/>
            </p:cNvSpPr>
            <p:nvPr/>
          </p:nvSpPr>
          <p:spPr bwMode="auto">
            <a:xfrm>
              <a:off x="6382172" y="2195545"/>
              <a:ext cx="1764006"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zh-CN" altLang="zh-CN" sz="1400" dirty="0">
                  <a:solidFill>
                    <a:schemeClr val="tx1">
                      <a:lumMod val="75000"/>
                      <a:lumOff val="25000"/>
                    </a:schemeClr>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武器</a:t>
              </a:r>
              <a:endParaRPr lang="zh-CN" altLang="zh-CN" sz="1400" dirty="0">
                <a:solidFill>
                  <a:schemeClr val="tx1">
                    <a:lumMod val="75000"/>
                    <a:lumOff val="25000"/>
                  </a:schemeClr>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27" name="组合 1"/>
          <p:cNvGrpSpPr/>
          <p:nvPr/>
        </p:nvGrpSpPr>
        <p:grpSpPr>
          <a:xfrm>
            <a:off x="5939982" y="3137171"/>
            <a:ext cx="1764007" cy="668123"/>
            <a:chOff x="6382171" y="2195545"/>
            <a:chExt cx="1764007" cy="668123"/>
          </a:xfrm>
        </p:grpSpPr>
        <p:sp>
          <p:nvSpPr>
            <p:cNvPr id="28" name="TextBox 20"/>
            <p:cNvSpPr txBox="1"/>
            <p:nvPr/>
          </p:nvSpPr>
          <p:spPr bwMode="auto">
            <a:xfrm>
              <a:off x="6382171" y="2494098"/>
              <a:ext cx="1764007" cy="36957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defRPr/>
              </a:pP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通过数据分析出，遇到开挂的几率有多大</a:t>
              </a: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19"/>
            <p:cNvSpPr txBox="1">
              <a:spLocks noChangeArrowheads="1"/>
            </p:cNvSpPr>
            <p:nvPr/>
          </p:nvSpPr>
          <p:spPr bwMode="auto">
            <a:xfrm>
              <a:off x="6382172" y="2195545"/>
              <a:ext cx="1764006"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zh-CN" altLang="zh-CN" sz="1400" dirty="0">
                  <a:solidFill>
                    <a:srgbClr val="484547"/>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开挂</a:t>
              </a:r>
              <a:endParaRPr lang="zh-CN" altLang="zh-CN" sz="1400" dirty="0">
                <a:solidFill>
                  <a:srgbClr val="484547"/>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sp>
        <p:nvSpPr>
          <p:cNvPr id="31" name="TextBox 19"/>
          <p:cNvSpPr txBox="1">
            <a:spLocks noChangeArrowheads="1"/>
          </p:cNvSpPr>
          <p:nvPr/>
        </p:nvSpPr>
        <p:spPr bwMode="auto">
          <a:xfrm>
            <a:off x="3938364" y="2716096"/>
            <a:ext cx="926862" cy="33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zh-CN" sz="160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数据</a:t>
            </a:r>
            <a:endParaRPr lang="zh-CN" sz="160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32" name="矩形 31"/>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任意多边形 1"/>
          <p:cNvSpPr/>
          <p:nvPr/>
        </p:nvSpPr>
        <p:spPr>
          <a:xfrm>
            <a:off x="5556224" y="3577558"/>
            <a:ext cx="2205113" cy="478971"/>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cap="flat" cmpd="sng" algn="ctr">
            <a:solidFill>
              <a:srgbClr val="484547"/>
            </a:solidFill>
            <a:prstDash val="solid"/>
          </a:ln>
          <a:effectLst/>
        </p:spPr>
        <p:txBody>
          <a:bodyPr rtlCol="0" anchor="ctr"/>
          <a:p>
            <a:pPr algn="ctr" defTabSz="913765">
              <a:defRPr/>
            </a:pPr>
            <a:endParaRPr lang="zh-CN" altLang="en-US" sz="1350" b="1" kern="0">
              <a:ln w="12700">
                <a:solidFill>
                  <a:srgbClr val="F45157">
                    <a:satMod val="155000"/>
                  </a:srgbClr>
                </a:solidFill>
                <a:prstDash val="solid"/>
              </a:ln>
              <a:solidFill>
                <a:srgbClr val="8FA3A4">
                  <a:tint val="85000"/>
                  <a:satMod val="155000"/>
                </a:srgbClr>
              </a:solidFill>
              <a:effectLst>
                <a:outerShdw blurRad="41275" dist="20320" dir="1800000" algn="tl" rotWithShape="0">
                  <a:srgbClr val="000000">
                    <a:alpha val="40000"/>
                  </a:srgbClr>
                </a:outerShdw>
              </a:effectLst>
              <a:latin typeface="Arial" panose="020B0604020202020204" pitchFamily="34" charset="0"/>
              <a:ea typeface="微软雅黑" panose="020B0503020204020204" pitchFamily="34" charset="-122"/>
              <a:sym typeface="Arial" panose="020B0604020202020204" pitchFamily="34" charset="0"/>
            </a:endParaRPr>
          </a:p>
        </p:txBody>
      </p:sp>
      <p:cxnSp>
        <p:nvCxnSpPr>
          <p:cNvPr id="3" name="直接连接符 2"/>
          <p:cNvCxnSpPr/>
          <p:nvPr/>
        </p:nvCxnSpPr>
        <p:spPr>
          <a:xfrm>
            <a:off x="4356100" y="1348105"/>
            <a:ext cx="0" cy="431800"/>
          </a:xfrm>
          <a:prstGeom prst="line">
            <a:avLst/>
          </a:prstGeom>
        </p:spPr>
        <p:style>
          <a:lnRef idx="1">
            <a:schemeClr val="dk1"/>
          </a:lnRef>
          <a:fillRef idx="0">
            <a:schemeClr val="dk1"/>
          </a:fillRef>
          <a:effectRef idx="0">
            <a:schemeClr val="dk1"/>
          </a:effectRef>
          <a:fontRef idx="minor">
            <a:schemeClr val="tx1"/>
          </a:fontRef>
        </p:style>
      </p:cxnSp>
      <p:grpSp>
        <p:nvGrpSpPr>
          <p:cNvPr id="33" name="组合 1"/>
          <p:cNvGrpSpPr/>
          <p:nvPr/>
        </p:nvGrpSpPr>
        <p:grpSpPr>
          <a:xfrm>
            <a:off x="3493962" y="627774"/>
            <a:ext cx="1845310" cy="806450"/>
            <a:chOff x="6300891" y="2195545"/>
            <a:chExt cx="1845310" cy="806450"/>
          </a:xfrm>
        </p:grpSpPr>
        <p:sp>
          <p:nvSpPr>
            <p:cNvPr id="34" name="TextBox 20"/>
            <p:cNvSpPr txBox="1"/>
            <p:nvPr/>
          </p:nvSpPr>
          <p:spPr bwMode="auto">
            <a:xfrm>
              <a:off x="6300891" y="2493995"/>
              <a:ext cx="1845310" cy="50800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defRPr/>
              </a:pPr>
              <a:r>
                <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rPr>
                <a:t>数据分析中，可以以玩家杀人个数与最后是否赢得比赛之间的对应关系分析出吃鸡的可能性</a:t>
              </a:r>
              <a:endParaRPr lang="zh-CN" altLang="en-US" sz="900" dirty="0">
                <a:solidFill>
                  <a:srgbClr val="484547"/>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19"/>
            <p:cNvSpPr txBox="1">
              <a:spLocks noChangeArrowheads="1"/>
            </p:cNvSpPr>
            <p:nvPr/>
          </p:nvSpPr>
          <p:spPr bwMode="auto">
            <a:xfrm>
              <a:off x="6382172" y="2195545"/>
              <a:ext cx="1764006"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fontAlgn="base">
                <a:spcBef>
                  <a:spcPct val="0"/>
                </a:spcBef>
                <a:spcAft>
                  <a:spcPct val="0"/>
                </a:spcAft>
                <a:defRPr/>
              </a:pPr>
              <a:r>
                <a:rPr lang="zh-CN" altLang="zh-CN" sz="1400" dirty="0">
                  <a:solidFill>
                    <a:schemeClr val="tx1">
                      <a:lumMod val="75000"/>
                      <a:lumOff val="25000"/>
                    </a:schemeClr>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吃鸡率</a:t>
              </a:r>
              <a:endParaRPr lang="zh-CN" altLang="zh-CN" sz="1400" dirty="0">
                <a:solidFill>
                  <a:schemeClr val="tx1">
                    <a:lumMod val="75000"/>
                    <a:lumOff val="25000"/>
                  </a:schemeClr>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childTnLst>
                          </p:cTn>
                        </p:par>
                        <p:par>
                          <p:cTn id="45" fill="hold">
                            <p:stCondLst>
                              <p:cond delay="500"/>
                            </p:stCondLst>
                            <p:childTnLst>
                              <p:par>
                                <p:cTn id="46" presetID="42" presetClass="entr" presetSubtype="0" fill="hold" nodeType="after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500"/>
                                        <p:tgtEl>
                                          <p:spTgt spid="18"/>
                                        </p:tgtEl>
                                      </p:cBhvr>
                                    </p:animEffect>
                                    <p:anim calcmode="lin" valueType="num">
                                      <p:cBhvr>
                                        <p:cTn id="49" dur="500" fill="hold"/>
                                        <p:tgtEl>
                                          <p:spTgt spid="18"/>
                                        </p:tgtEl>
                                        <p:attrNameLst>
                                          <p:attrName>ppt_x</p:attrName>
                                        </p:attrNameLst>
                                      </p:cBhvr>
                                      <p:tavLst>
                                        <p:tav tm="0">
                                          <p:val>
                                            <p:strVal val="#ppt_x"/>
                                          </p:val>
                                        </p:tav>
                                        <p:tav tm="100000">
                                          <p:val>
                                            <p:strVal val="#ppt_x"/>
                                          </p:val>
                                        </p:tav>
                                      </p:tavLst>
                                    </p:anim>
                                    <p:anim calcmode="lin" valueType="num">
                                      <p:cBhvr>
                                        <p:cTn id="50" dur="500" fill="hold"/>
                                        <p:tgtEl>
                                          <p:spTgt spid="18"/>
                                        </p:tgtEl>
                                        <p:attrNameLst>
                                          <p:attrName>ppt_y</p:attrName>
                                        </p:attrNameLst>
                                      </p:cBhvr>
                                      <p:tavLst>
                                        <p:tav tm="0">
                                          <p:val>
                                            <p:strVal val="#ppt_y+.1"/>
                                          </p:val>
                                        </p:tav>
                                        <p:tav tm="100000">
                                          <p:val>
                                            <p:strVal val="#ppt_y"/>
                                          </p:val>
                                        </p:tav>
                                      </p:tavLst>
                                    </p:anim>
                                  </p:childTnLst>
                                </p:cTn>
                              </p:par>
                              <p:par>
                                <p:cTn id="51" presetID="47" presetClass="entr" presetSubtype="0" fill="hold"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anim calcmode="lin" valueType="num">
                                      <p:cBhvr>
                                        <p:cTn id="54" dur="500" fill="hold"/>
                                        <p:tgtEl>
                                          <p:spTgt spid="21"/>
                                        </p:tgtEl>
                                        <p:attrNameLst>
                                          <p:attrName>ppt_x</p:attrName>
                                        </p:attrNameLst>
                                      </p:cBhvr>
                                      <p:tavLst>
                                        <p:tav tm="0">
                                          <p:val>
                                            <p:strVal val="#ppt_x"/>
                                          </p:val>
                                        </p:tav>
                                        <p:tav tm="100000">
                                          <p:val>
                                            <p:strVal val="#ppt_x"/>
                                          </p:val>
                                        </p:tav>
                                      </p:tavLst>
                                    </p:anim>
                                    <p:anim calcmode="lin" valueType="num">
                                      <p:cBhvr>
                                        <p:cTn id="55" dur="500" fill="hold"/>
                                        <p:tgtEl>
                                          <p:spTgt spid="21"/>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anim calcmode="lin" valueType="num">
                                      <p:cBhvr>
                                        <p:cTn id="59" dur="500" fill="hold"/>
                                        <p:tgtEl>
                                          <p:spTgt spid="24"/>
                                        </p:tgtEl>
                                        <p:attrNameLst>
                                          <p:attrName>ppt_x</p:attrName>
                                        </p:attrNameLst>
                                      </p:cBhvr>
                                      <p:tavLst>
                                        <p:tav tm="0">
                                          <p:val>
                                            <p:strVal val="#ppt_x"/>
                                          </p:val>
                                        </p:tav>
                                        <p:tav tm="100000">
                                          <p:val>
                                            <p:strVal val="#ppt_x"/>
                                          </p:val>
                                        </p:tav>
                                      </p:tavLst>
                                    </p:anim>
                                    <p:anim calcmode="lin" valueType="num">
                                      <p:cBhvr>
                                        <p:cTn id="60" dur="500" fill="hold"/>
                                        <p:tgtEl>
                                          <p:spTgt spid="24"/>
                                        </p:tgtEl>
                                        <p:attrNameLst>
                                          <p:attrName>ppt_y</p:attrName>
                                        </p:attrNameLst>
                                      </p:cBhvr>
                                      <p:tavLst>
                                        <p:tav tm="0">
                                          <p:val>
                                            <p:strVal val="#ppt_y+.1"/>
                                          </p:val>
                                        </p:tav>
                                        <p:tav tm="100000">
                                          <p:val>
                                            <p:strVal val="#ppt_y"/>
                                          </p:val>
                                        </p:tav>
                                      </p:tavLst>
                                    </p:anim>
                                  </p:childTnLst>
                                </p:cTn>
                              </p:par>
                              <p:par>
                                <p:cTn id="61" presetID="47" presetClass="entr" presetSubtype="0" fill="hold" nodeType="with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fade">
                                      <p:cBhvr>
                                        <p:cTn id="63" dur="500"/>
                                        <p:tgtEl>
                                          <p:spTgt spid="27"/>
                                        </p:tgtEl>
                                      </p:cBhvr>
                                    </p:animEffect>
                                    <p:anim calcmode="lin" valueType="num">
                                      <p:cBhvr>
                                        <p:cTn id="64" dur="500" fill="hold"/>
                                        <p:tgtEl>
                                          <p:spTgt spid="27"/>
                                        </p:tgtEl>
                                        <p:attrNameLst>
                                          <p:attrName>ppt_x</p:attrName>
                                        </p:attrNameLst>
                                      </p:cBhvr>
                                      <p:tavLst>
                                        <p:tav tm="0">
                                          <p:val>
                                            <p:strVal val="#ppt_x"/>
                                          </p:val>
                                        </p:tav>
                                        <p:tav tm="100000">
                                          <p:val>
                                            <p:strVal val="#ppt_x"/>
                                          </p:val>
                                        </p:tav>
                                      </p:tavLst>
                                    </p:anim>
                                    <p:anim calcmode="lin" valueType="num">
                                      <p:cBhvr>
                                        <p:cTn id="65" dur="500" fill="hold"/>
                                        <p:tgtEl>
                                          <p:spTgt spid="27"/>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fade">
                                      <p:cBhvr>
                                        <p:cTn id="68" dur="500"/>
                                        <p:tgtEl>
                                          <p:spTgt spid="13"/>
                                        </p:tgtEl>
                                      </p:cBhvr>
                                    </p:animEffect>
                                    <p:anim calcmode="lin" valueType="num">
                                      <p:cBhvr>
                                        <p:cTn id="69" dur="500" fill="hold"/>
                                        <p:tgtEl>
                                          <p:spTgt spid="13"/>
                                        </p:tgtEl>
                                        <p:attrNameLst>
                                          <p:attrName>ppt_x</p:attrName>
                                        </p:attrNameLst>
                                      </p:cBhvr>
                                      <p:tavLst>
                                        <p:tav tm="0">
                                          <p:val>
                                            <p:strVal val="#ppt_x"/>
                                          </p:val>
                                        </p:tav>
                                        <p:tav tm="100000">
                                          <p:val>
                                            <p:strVal val="#ppt_x"/>
                                          </p:val>
                                        </p:tav>
                                      </p:tavLst>
                                    </p:anim>
                                    <p:anim calcmode="lin" valueType="num">
                                      <p:cBhvr>
                                        <p:cTn id="70" dur="500" fill="hold"/>
                                        <p:tgtEl>
                                          <p:spTgt spid="13"/>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1"/>
                                        </p:tgtEl>
                                        <p:attrNameLst>
                                          <p:attrName>style.visibility</p:attrName>
                                        </p:attrNameLst>
                                      </p:cBhvr>
                                      <p:to>
                                        <p:strVal val="visible"/>
                                      </p:to>
                                    </p:set>
                                    <p:animEffect transition="in" filter="fade">
                                      <p:cBhvr>
                                        <p:cTn id="73" dur="500"/>
                                        <p:tgtEl>
                                          <p:spTgt spid="11"/>
                                        </p:tgtEl>
                                      </p:cBhvr>
                                    </p:animEffect>
                                    <p:anim calcmode="lin" valueType="num">
                                      <p:cBhvr>
                                        <p:cTn id="74" dur="500" fill="hold"/>
                                        <p:tgtEl>
                                          <p:spTgt spid="11"/>
                                        </p:tgtEl>
                                        <p:attrNameLst>
                                          <p:attrName>ppt_x</p:attrName>
                                        </p:attrNameLst>
                                      </p:cBhvr>
                                      <p:tavLst>
                                        <p:tav tm="0">
                                          <p:val>
                                            <p:strVal val="#ppt_x"/>
                                          </p:val>
                                        </p:tav>
                                        <p:tav tm="100000">
                                          <p:val>
                                            <p:strVal val="#ppt_x"/>
                                          </p:val>
                                        </p:tav>
                                      </p:tavLst>
                                    </p:anim>
                                    <p:anim calcmode="lin" valueType="num">
                                      <p:cBhvr>
                                        <p:cTn id="75" dur="500" fill="hold"/>
                                        <p:tgtEl>
                                          <p:spTgt spid="11"/>
                                        </p:tgtEl>
                                        <p:attrNameLst>
                                          <p:attrName>ppt_y</p:attrName>
                                        </p:attrNameLst>
                                      </p:cBhvr>
                                      <p:tavLst>
                                        <p:tav tm="0">
                                          <p:val>
                                            <p:strVal val="#ppt_y+.1"/>
                                          </p:val>
                                        </p:tav>
                                        <p:tav tm="100000">
                                          <p:val>
                                            <p:strVal val="#ppt_y"/>
                                          </p:val>
                                        </p:tav>
                                      </p:tavLst>
                                    </p:anim>
                                  </p:childTnLst>
                                </p:cTn>
                              </p:par>
                              <p:par>
                                <p:cTn id="76" presetID="47" presetClass="entr" presetSubtype="0" fill="hold" grpId="0" nodeType="withEffect">
                                  <p:stCondLst>
                                    <p:cond delay="0"/>
                                  </p:stCondLst>
                                  <p:childTnLst>
                                    <p:set>
                                      <p:cBhvr>
                                        <p:cTn id="77" dur="1" fill="hold">
                                          <p:stCondLst>
                                            <p:cond delay="0"/>
                                          </p:stCondLst>
                                        </p:cTn>
                                        <p:tgtEl>
                                          <p:spTgt spid="12"/>
                                        </p:tgtEl>
                                        <p:attrNameLst>
                                          <p:attrName>style.visibility</p:attrName>
                                        </p:attrNameLst>
                                      </p:cBhvr>
                                      <p:to>
                                        <p:strVal val="visible"/>
                                      </p:to>
                                    </p:set>
                                    <p:animEffect transition="in" filter="fade">
                                      <p:cBhvr>
                                        <p:cTn id="78" dur="500"/>
                                        <p:tgtEl>
                                          <p:spTgt spid="12"/>
                                        </p:tgtEl>
                                      </p:cBhvr>
                                    </p:animEffect>
                                    <p:anim calcmode="lin" valueType="num">
                                      <p:cBhvr>
                                        <p:cTn id="79" dur="500" fill="hold"/>
                                        <p:tgtEl>
                                          <p:spTgt spid="12"/>
                                        </p:tgtEl>
                                        <p:attrNameLst>
                                          <p:attrName>ppt_x</p:attrName>
                                        </p:attrNameLst>
                                      </p:cBhvr>
                                      <p:tavLst>
                                        <p:tav tm="0">
                                          <p:val>
                                            <p:strVal val="#ppt_x"/>
                                          </p:val>
                                        </p:tav>
                                        <p:tav tm="100000">
                                          <p:val>
                                            <p:strVal val="#ppt_x"/>
                                          </p:val>
                                        </p:tav>
                                      </p:tavLst>
                                    </p:anim>
                                    <p:anim calcmode="lin" valueType="num">
                                      <p:cBhvr>
                                        <p:cTn id="80" dur="500" fill="hold"/>
                                        <p:tgtEl>
                                          <p:spTgt spid="12"/>
                                        </p:tgtEl>
                                        <p:attrNameLst>
                                          <p:attrName>ppt_y</p:attrName>
                                        </p:attrNameLst>
                                      </p:cBhvr>
                                      <p:tavLst>
                                        <p:tav tm="0">
                                          <p:val>
                                            <p:strVal val="#ppt_y-.1"/>
                                          </p:val>
                                        </p:tav>
                                        <p:tav tm="100000">
                                          <p:val>
                                            <p:strVal val="#ppt_y"/>
                                          </p:val>
                                        </p:tav>
                                      </p:tavLst>
                                    </p:anim>
                                  </p:childTnLst>
                                </p:cTn>
                              </p:par>
                              <p:par>
                                <p:cTn id="81" presetID="47" presetClass="entr" presetSubtype="0" fill="hold" grpId="0" nodeType="withEffect">
                                  <p:stCondLst>
                                    <p:cond delay="0"/>
                                  </p:stCondLst>
                                  <p:childTnLst>
                                    <p:set>
                                      <p:cBhvr>
                                        <p:cTn id="82" dur="1" fill="hold">
                                          <p:stCondLst>
                                            <p:cond delay="0"/>
                                          </p:stCondLst>
                                        </p:cTn>
                                        <p:tgtEl>
                                          <p:spTgt spid="2"/>
                                        </p:tgtEl>
                                        <p:attrNameLst>
                                          <p:attrName>style.visibility</p:attrName>
                                        </p:attrNameLst>
                                      </p:cBhvr>
                                      <p:to>
                                        <p:strVal val="visible"/>
                                      </p:to>
                                    </p:set>
                                    <p:animEffect transition="in" filter="fade">
                                      <p:cBhvr>
                                        <p:cTn id="83" dur="500"/>
                                        <p:tgtEl>
                                          <p:spTgt spid="2"/>
                                        </p:tgtEl>
                                      </p:cBhvr>
                                    </p:animEffect>
                                    <p:anim calcmode="lin" valueType="num">
                                      <p:cBhvr>
                                        <p:cTn id="84" dur="500" fill="hold"/>
                                        <p:tgtEl>
                                          <p:spTgt spid="2"/>
                                        </p:tgtEl>
                                        <p:attrNameLst>
                                          <p:attrName>ppt_x</p:attrName>
                                        </p:attrNameLst>
                                      </p:cBhvr>
                                      <p:tavLst>
                                        <p:tav tm="0">
                                          <p:val>
                                            <p:strVal val="#ppt_x"/>
                                          </p:val>
                                        </p:tav>
                                        <p:tav tm="100000">
                                          <p:val>
                                            <p:strVal val="#ppt_x"/>
                                          </p:val>
                                        </p:tav>
                                      </p:tavLst>
                                    </p:anim>
                                    <p:anim calcmode="lin" valueType="num">
                                      <p:cBhvr>
                                        <p:cTn id="85" dur="500" fill="hold"/>
                                        <p:tgtEl>
                                          <p:spTgt spid="2"/>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33"/>
                                        </p:tgtEl>
                                        <p:attrNameLst>
                                          <p:attrName>style.visibility</p:attrName>
                                        </p:attrNameLst>
                                      </p:cBhvr>
                                      <p:to>
                                        <p:strVal val="visible"/>
                                      </p:to>
                                    </p:set>
                                    <p:animEffect transition="in" filter="fade">
                                      <p:cBhvr>
                                        <p:cTn id="88" dur="500"/>
                                        <p:tgtEl>
                                          <p:spTgt spid="33"/>
                                        </p:tgtEl>
                                      </p:cBhvr>
                                    </p:animEffect>
                                    <p:anim calcmode="lin" valueType="num">
                                      <p:cBhvr>
                                        <p:cTn id="89" dur="500" fill="hold"/>
                                        <p:tgtEl>
                                          <p:spTgt spid="33"/>
                                        </p:tgtEl>
                                        <p:attrNameLst>
                                          <p:attrName>ppt_x</p:attrName>
                                        </p:attrNameLst>
                                      </p:cBhvr>
                                      <p:tavLst>
                                        <p:tav tm="0">
                                          <p:val>
                                            <p:strVal val="#ppt_x"/>
                                          </p:val>
                                        </p:tav>
                                        <p:tav tm="100000">
                                          <p:val>
                                            <p:strVal val="#ppt_x"/>
                                          </p:val>
                                        </p:tav>
                                      </p:tavLst>
                                    </p:anim>
                                    <p:anim calcmode="lin" valueType="num">
                                      <p:cBhvr>
                                        <p:cTn id="90" dur="5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nodeType="clickEffect">
                                  <p:stCondLst>
                                    <p:cond delay="0"/>
                                  </p:stCondLst>
                                  <p:childTnLst>
                                    <p:set>
                                      <p:cBhvr>
                                        <p:cTn id="94" dur="1" fill="hold">
                                          <p:stCondLst>
                                            <p:cond delay="0"/>
                                          </p:stCondLst>
                                        </p:cTn>
                                        <p:tgtEl>
                                          <p:spTgt spid="3"/>
                                        </p:tgtEl>
                                        <p:attrNameLst>
                                          <p:attrName>style.visibility</p:attrName>
                                        </p:attrNameLst>
                                      </p:cBhvr>
                                      <p:to>
                                        <p:strVal val="visible"/>
                                      </p:to>
                                    </p:set>
                                    <p:animEffect transition="in" filter="wipe(down)">
                                      <p:cBhvr>
                                        <p:cTn id="9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31" grpId="0"/>
      <p:bldP spid="2" grpId="0" bldLvl="0" animBg="1"/>
    </p:bldLst>
  </p:timing>
</p:sld>
</file>

<file path=ppt/tags/tag1.xml><?xml version="1.0" encoding="utf-8"?>
<p:tagLst xmlns:p="http://schemas.openxmlformats.org/presentationml/2006/main">
  <p:tag name="ISPRING_RESOURCE_PATHS_HASH_PRESENTER" val="2d8dcbabbd8e112a3b19fad378e18898e3b7da"/>
</p:tagLst>
</file>

<file path=ppt/theme/theme1.xml><?xml version="1.0" encoding="utf-8"?>
<a:theme xmlns:a="http://schemas.openxmlformats.org/drawingml/2006/main" name="清风素材 https://12sc.taobao.com/">
  <a:themeElements>
    <a:clrScheme name="自定义 8">
      <a:dk1>
        <a:sysClr val="windowText" lastClr="000000"/>
      </a:dk1>
      <a:lt1>
        <a:sysClr val="window" lastClr="FFFFFF"/>
      </a:lt1>
      <a:dk2>
        <a:srgbClr val="7F7F7F"/>
      </a:dk2>
      <a:lt2>
        <a:srgbClr val="7F7F7F"/>
      </a:lt2>
      <a:accent1>
        <a:srgbClr val="0070C0"/>
      </a:accent1>
      <a:accent2>
        <a:srgbClr val="0070C0"/>
      </a:accent2>
      <a:accent3>
        <a:srgbClr val="0070C0"/>
      </a:accent3>
      <a:accent4>
        <a:srgbClr val="0070C0"/>
      </a:accent4>
      <a:accent5>
        <a:srgbClr val="0070C0"/>
      </a:accent5>
      <a:accent6>
        <a:srgbClr val="0070C0"/>
      </a:accent6>
      <a:hlink>
        <a:srgbClr val="FFFFFF"/>
      </a:hlink>
      <a:folHlink>
        <a:srgbClr val="FFFFFF"/>
      </a:folHlink>
    </a:clrScheme>
    <a:fontScheme name="自定义 1">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2808</Words>
  <Application>WPS 演示</Application>
  <PresentationFormat>全屏显示(16:9)</PresentationFormat>
  <Paragraphs>273</Paragraphs>
  <Slides>23</Slides>
  <Notes>30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Arial</vt:lpstr>
      <vt:lpstr>宋体</vt:lpstr>
      <vt:lpstr>Wingdings</vt:lpstr>
      <vt:lpstr>微软雅黑</vt:lpstr>
      <vt:lpstr>即墨体</vt:lpstr>
      <vt:lpstr>Open Sans Extrabold</vt:lpstr>
      <vt:lpstr>Open Sans</vt:lpstr>
      <vt:lpstr>等线</vt:lpstr>
      <vt:lpstr>Neris Thin</vt:lpstr>
      <vt:lpstr>魂心</vt:lpstr>
      <vt:lpstr>Arial Unicode MS</vt:lpstr>
      <vt:lpstr>Calibri</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dc:subject>tukuppt</dc:subject>
  <cp:lastModifiedBy>躺在天空望草原</cp:lastModifiedBy>
  <cp:revision>21</cp:revision>
  <dcterms:created xsi:type="dcterms:W3CDTF">2015-10-21T17:10:00Z</dcterms:created>
  <dcterms:modified xsi:type="dcterms:W3CDTF">2021-01-21T04:27:04Z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2052-11.1.0.9991</vt:lpwstr>
  </property>
</Properties>
</file>

<file path=docProps/thumbnail.jpeg>
</file>